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77" r:id="rId3"/>
    <p:sldId id="288" r:id="rId4"/>
    <p:sldId id="297" r:id="rId5"/>
    <p:sldId id="289" r:id="rId6"/>
    <p:sldId id="2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MANNE Benoit (GROW)" initials="EB(" lastIdx="9" clrIdx="0">
    <p:extLst>
      <p:ext uri="{19B8F6BF-5375-455C-9EA6-DF929625EA0E}">
        <p15:presenceInfo xmlns:p15="http://schemas.microsoft.com/office/powerpoint/2012/main" userId="S-1-5-21-1606980848-2025429265-839522115-2799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92" y="4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1B5F6-0E91-4C2F-85EF-31E6424553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530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92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54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ati.ec.europa.e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microsoft.com/office/2007/relationships/hdphoto" Target="../media/hdphoto1.wdp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1018483"/>
          </a:xfrm>
        </p:spPr>
        <p:txBody>
          <a:bodyPr/>
          <a:lstStyle/>
          <a:p>
            <a:pPr algn="ctr"/>
            <a:r>
              <a:rPr lang="en-US" sz="3600" dirty="0" smtClean="0"/>
              <a:t>EU Industrial Strategy &amp; Additive Manufacturing: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Increasing the resilience of the industrial ecosystems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896" y="4075025"/>
            <a:ext cx="10065224" cy="156600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Ulla Engelmann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Acting Director - Networks and Governance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DG GROW - European Commission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8 July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42088" y="1954935"/>
            <a:ext cx="10972868" cy="390643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The manufacturing industry is a strong asset for the European economy and an important driver of employment and </a:t>
            </a:r>
            <a:r>
              <a:rPr lang="en-GB" sz="1800" b="1" dirty="0" smtClean="0"/>
              <a:t>prosperity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smtClean="0"/>
              <a:t>It also plays a key role in </a:t>
            </a:r>
            <a:r>
              <a:rPr lang="en-GB" sz="1800" b="1" dirty="0" smtClean="0"/>
              <a:t>research and innovation</a:t>
            </a:r>
            <a:r>
              <a:rPr lang="en-GB" sz="1800" dirty="0" smtClean="0"/>
              <a:t>, being responsible for 64% of private sector research development expenditure and 49% of innovation expenditure in Europe.</a:t>
            </a:r>
          </a:p>
          <a:p>
            <a:pPr marL="0" indent="0">
              <a:buNone/>
            </a:pPr>
            <a:r>
              <a:rPr lang="en-GB" sz="1800" dirty="0" smtClean="0"/>
              <a:t>The manufacturing sector accounts for:</a:t>
            </a:r>
          </a:p>
          <a:p>
            <a:pPr>
              <a:buFontTx/>
              <a:buChar char="-"/>
            </a:pPr>
            <a:r>
              <a:rPr lang="en-GB" sz="1800" b="1" dirty="0" smtClean="0"/>
              <a:t>2 million enterprises </a:t>
            </a:r>
            <a:r>
              <a:rPr lang="en-GB" sz="1800" dirty="0" smtClean="0"/>
              <a:t>(around 1 in 10 of all enterprises in the EU-27’s non-financial businesses)</a:t>
            </a:r>
          </a:p>
          <a:p>
            <a:pPr>
              <a:buFontTx/>
              <a:buChar char="-"/>
            </a:pPr>
            <a:r>
              <a:rPr lang="en-US" sz="1800" b="1" dirty="0"/>
              <a:t>€2,078 billion in gross value </a:t>
            </a:r>
            <a:r>
              <a:rPr lang="en-US" sz="1800" b="1" dirty="0" smtClean="0"/>
              <a:t>added</a:t>
            </a:r>
          </a:p>
          <a:p>
            <a:pPr>
              <a:buFontTx/>
              <a:buChar char="-"/>
            </a:pPr>
            <a:r>
              <a:rPr lang="en-US" sz="1800" b="1" dirty="0"/>
              <a:t>32.1 million jobs in 2019 in manufacturing in the EU 27</a:t>
            </a:r>
            <a:r>
              <a:rPr lang="en-US" sz="1800" dirty="0"/>
              <a:t> (including 14.5 million jobs in advanced manufacturing)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Importance of the manufacturing industry in Europe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824114" cy="782357"/>
          </a:xfrm>
        </p:spPr>
        <p:txBody>
          <a:bodyPr/>
          <a:lstStyle/>
          <a:p>
            <a:r>
              <a:rPr lang="en-IE" sz="3200" dirty="0" smtClean="0"/>
              <a:t>EU competitive positioning in additive manufacturing</a:t>
            </a:r>
            <a:endParaRPr lang="fr-BE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2" y="1439718"/>
            <a:ext cx="7923896" cy="50681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69040" y="1842703"/>
            <a:ext cx="27257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EU is a </a:t>
            </a:r>
            <a:r>
              <a:rPr lang="en-US" b="1" dirty="0"/>
              <a:t>front runner </a:t>
            </a:r>
            <a:r>
              <a:rPr lang="en-US" dirty="0"/>
              <a:t>in metal and hybrid 3D printing but faces </a:t>
            </a:r>
            <a:r>
              <a:rPr lang="en-US" b="1" dirty="0"/>
              <a:t>challenges</a:t>
            </a:r>
            <a:r>
              <a:rPr lang="en-US" dirty="0"/>
              <a:t> in terms of </a:t>
            </a:r>
            <a:r>
              <a:rPr lang="en-US" dirty="0" err="1"/>
              <a:t>standardisation</a:t>
            </a:r>
            <a:r>
              <a:rPr lang="en-US" dirty="0"/>
              <a:t> and scarcity of raw materials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844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0721" y="482861"/>
            <a:ext cx="11047107" cy="594826"/>
          </a:xfrm>
        </p:spPr>
        <p:txBody>
          <a:bodyPr/>
          <a:lstStyle/>
          <a:p>
            <a:r>
              <a:rPr lang="en-IE" sz="3200" dirty="0"/>
              <a:t>Advanced Technologies for </a:t>
            </a:r>
            <a:r>
              <a:rPr lang="en-IE" sz="3200" dirty="0" smtClean="0"/>
              <a:t>Industry Monitor</a:t>
            </a:r>
            <a:endParaRPr lang="en-GB" sz="3200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580" y="1509500"/>
            <a:ext cx="6673989" cy="3881438"/>
          </a:xfrm>
        </p:spPr>
      </p:pic>
      <p:sp>
        <p:nvSpPr>
          <p:cNvPr id="3" name="TextBox 2"/>
          <p:cNvSpPr txBox="1"/>
          <p:nvPr/>
        </p:nvSpPr>
        <p:spPr>
          <a:xfrm>
            <a:off x="530942" y="2153264"/>
            <a:ext cx="423770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The </a:t>
            </a:r>
            <a:r>
              <a:rPr lang="en-GB" b="1" dirty="0"/>
              <a:t>Advanced Technologies for Industry </a:t>
            </a:r>
            <a:r>
              <a:rPr lang="en-US" dirty="0"/>
              <a:t>analyses and systematically monitors the state of uptake of advanced technologies by EU industry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main users of this project are policymakers, industry representatives and academia.</a:t>
            </a:r>
          </a:p>
          <a:p>
            <a:pPr algn="just"/>
            <a:endParaRPr lang="en-US" dirty="0" smtClean="0"/>
          </a:p>
          <a:p>
            <a:pPr algn="just"/>
            <a:r>
              <a:rPr lang="en-GB" dirty="0">
                <a:hlinkClick r:id="rId4"/>
              </a:rPr>
              <a:t>https://ati.ec.europa.eu/</a:t>
            </a:r>
            <a:r>
              <a:rPr lang="en-GB" dirty="0"/>
              <a:t>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342900" indent="-342900" algn="just">
              <a:buClr>
                <a:srgbClr val="002060"/>
              </a:buClr>
            </a:pPr>
            <a:endParaRPr lang="en-US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14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0722" y="398881"/>
            <a:ext cx="10515600" cy="782357"/>
          </a:xfrm>
        </p:spPr>
        <p:txBody>
          <a:bodyPr anchor="t"/>
          <a:lstStyle/>
          <a:p>
            <a:r>
              <a:rPr lang="en-US" sz="3600" dirty="0" smtClean="0"/>
              <a:t>About the </a:t>
            </a:r>
            <a:r>
              <a:rPr lang="hu-HU" sz="3600" dirty="0" err="1" smtClean="0"/>
              <a:t>Industrial</a:t>
            </a:r>
            <a:r>
              <a:rPr lang="hu-HU" sz="3600" dirty="0" smtClean="0"/>
              <a:t> F</a:t>
            </a:r>
            <a:r>
              <a:rPr lang="en-US" sz="3600" dirty="0" err="1" smtClean="0"/>
              <a:t>orum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351721" y="1286999"/>
            <a:ext cx="10840279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„The Industrial Forum is a new, inclusive and open mechanism for </a:t>
            </a:r>
            <a:r>
              <a:rPr lang="en-US" b="1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co-designing solutions</a:t>
            </a:r>
            <a:r>
              <a:rPr lang="en-US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with stakeholders, </a:t>
            </a:r>
            <a:r>
              <a:rPr lang="en-US" b="1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 the Commission</a:t>
            </a:r>
            <a:r>
              <a:rPr lang="en-US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b="1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its systematic </a:t>
            </a:r>
            <a:r>
              <a:rPr lang="en-US" b="1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 of the ecosystems</a:t>
            </a:r>
            <a:r>
              <a:rPr lang="en-US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and in </a:t>
            </a:r>
            <a:r>
              <a:rPr lang="en-US" b="1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assessing the risks and needs of industry</a:t>
            </a:r>
            <a:r>
              <a:rPr lang="en-US" i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as it embarks on the twin, green and digital, transition and the strengthening of its resilience.”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15" y="1544122"/>
            <a:ext cx="1114425" cy="1028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5462" y="2951456"/>
            <a:ext cx="208262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E76C53"/>
                </a:solidFill>
                <a:uLnTx/>
                <a:uFillTx/>
                <a:latin typeface="Arial"/>
              </a:rPr>
              <a:t>Up to 55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E76C53"/>
                </a:solidFill>
                <a:uLnTx/>
                <a:uFillTx/>
                <a:latin typeface="Arial"/>
              </a:rPr>
              <a:t>members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E76C53"/>
              </a:solidFill>
              <a:uLnTx/>
              <a:uFillTx/>
              <a:latin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61775" y="3830724"/>
            <a:ext cx="3506318" cy="2365848"/>
            <a:chOff x="1090298" y="2493816"/>
            <a:chExt cx="3754133" cy="2533059"/>
          </a:xfrm>
        </p:grpSpPr>
        <p:sp>
          <p:nvSpPr>
            <p:cNvPr id="10" name="Rectangle 9"/>
            <p:cNvSpPr/>
            <p:nvPr/>
          </p:nvSpPr>
          <p:spPr>
            <a:xfrm>
              <a:off x="1090298" y="3543993"/>
              <a:ext cx="1177017" cy="790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Member States authorities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93609" y="3543993"/>
              <a:ext cx="2750822" cy="1482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</a:rPr>
                <a:t>Industrial associations, NGOs, trade unions, research and technology organisations, representatives of the financial/investment sector, associations of regions or of regional development agencies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078528" y="2580121"/>
              <a:ext cx="0" cy="23275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844431" y="2493816"/>
              <a:ext cx="0" cy="243904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841" y="3940851"/>
            <a:ext cx="591606" cy="648491"/>
          </a:xfrm>
          <a:prstGeom prst="rect">
            <a:avLst/>
          </a:prstGeom>
        </p:spPr>
      </p:pic>
      <p:sp>
        <p:nvSpPr>
          <p:cNvPr id="15" name="Right Brace 14"/>
          <p:cNvSpPr/>
          <p:nvPr/>
        </p:nvSpPr>
        <p:spPr>
          <a:xfrm rot="16200000">
            <a:off x="4926610" y="1172382"/>
            <a:ext cx="209815" cy="4873118"/>
          </a:xfrm>
          <a:prstGeom prst="rightBrace">
            <a:avLst>
              <a:gd name="adj1" fmla="val 43712"/>
              <a:gd name="adj2" fmla="val 48439"/>
            </a:avLst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471" y="4142577"/>
            <a:ext cx="431982" cy="5143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168" y="4092336"/>
            <a:ext cx="469105" cy="5143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308" y="3885417"/>
            <a:ext cx="469205" cy="51432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70" y="3868530"/>
            <a:ext cx="469205" cy="514320"/>
          </a:xfrm>
          <a:prstGeom prst="rect">
            <a:avLst/>
          </a:prstGeom>
        </p:spPr>
      </p:pic>
      <p:pic>
        <p:nvPicPr>
          <p:cNvPr id="20" name="Picture 2" descr="https://www.ebrd.com/images/ebrd-sprite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6562" b="83043"/>
          <a:stretch/>
        </p:blipFill>
        <p:spPr bwMode="auto">
          <a:xfrm>
            <a:off x="6075042" y="4258942"/>
            <a:ext cx="1700846" cy="39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071498" y="299836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E76C53">
                    <a:lumMod val="75000"/>
                  </a:srgbClr>
                </a:solidFill>
                <a:latin typeface="Arial"/>
              </a:rPr>
              <a:t>2 observers invited</a:t>
            </a:r>
            <a:endParaRPr lang="en-US" dirty="0">
              <a:solidFill>
                <a:srgbClr val="E76C53">
                  <a:lumMod val="75000"/>
                </a:srgbClr>
              </a:solidFill>
              <a:latin typeface="Arial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444" y="3649042"/>
            <a:ext cx="1558978" cy="1347216"/>
          </a:xfrm>
          <a:prstGeom prst="rect">
            <a:avLst/>
          </a:prstGeom>
        </p:spPr>
      </p:pic>
      <p:sp>
        <p:nvSpPr>
          <p:cNvPr id="23" name="Right Brace 22"/>
          <p:cNvSpPr/>
          <p:nvPr/>
        </p:nvSpPr>
        <p:spPr>
          <a:xfrm rot="16200000">
            <a:off x="8843685" y="2417883"/>
            <a:ext cx="209815" cy="2382117"/>
          </a:xfrm>
          <a:prstGeom prst="rightBrace">
            <a:avLst>
              <a:gd name="adj1" fmla="val 43712"/>
              <a:gd name="adj2" fmla="val 48439"/>
            </a:avLst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641" y="4996258"/>
            <a:ext cx="1843010" cy="774831"/>
          </a:xfrm>
          <a:prstGeom prst="rect">
            <a:avLst/>
          </a:prstGeom>
        </p:spPr>
      </p:pic>
      <p:pic>
        <p:nvPicPr>
          <p:cNvPr id="26" name="Picture 2" descr="Return to the EIB homepa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266" y="5117300"/>
            <a:ext cx="1430561" cy="5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 rot="16200000">
            <a:off x="443276" y="4327732"/>
            <a:ext cx="2453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E76C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16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you!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135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2427</TotalTime>
  <Words>327</Words>
  <Application>Microsoft Office PowerPoint</Application>
  <PresentationFormat>Widescreen</PresentationFormat>
  <Paragraphs>33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EU Industrial Strategy &amp; Additive Manufacturing: Increasing the resilience of the industrial ecosystems</vt:lpstr>
      <vt:lpstr>Importance of the manufacturing industry in Europe</vt:lpstr>
      <vt:lpstr>EU competitive positioning in additive manufacturing</vt:lpstr>
      <vt:lpstr>Advanced Technologies for Industry Monitor</vt:lpstr>
      <vt:lpstr>About the Industrial Forum</vt:lpstr>
      <vt:lpstr>Thank you!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 future of sustainable industrial manufacturing in Italy and beyond</dc:title>
  <dc:creator>BATALLA MASANA Marta (GROW)</dc:creator>
  <cp:lastModifiedBy>BATALLA MASANA Marta (GROW)</cp:lastModifiedBy>
  <cp:revision>67</cp:revision>
  <dcterms:created xsi:type="dcterms:W3CDTF">2021-02-18T14:09:20Z</dcterms:created>
  <dcterms:modified xsi:type="dcterms:W3CDTF">2021-07-07T15:41:45Z</dcterms:modified>
</cp:coreProperties>
</file>