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73" r:id="rId3"/>
    <p:sldId id="270" r:id="rId4"/>
    <p:sldId id="274" r:id="rId5"/>
    <p:sldId id="277" r:id="rId6"/>
    <p:sldId id="275" r:id="rId7"/>
    <p:sldId id="276" r:id="rId8"/>
  </p:sldIdLst>
  <p:sldSz cx="18288000" cy="10287000"/>
  <p:notesSz cx="18288000" cy="10287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8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6406831" y="731103"/>
            <a:ext cx="5474338" cy="830997"/>
          </a:xfrm>
        </p:spPr>
        <p:txBody>
          <a:bodyPr lIns="0" tIns="0" rIns="0" bIns="0"/>
          <a:lstStyle>
            <a:lvl1pPr algn="ctr">
              <a:defRPr sz="5400" b="1" i="0">
                <a:solidFill>
                  <a:schemeClr val="accent1">
                    <a:lumMod val="50000"/>
                  </a:schemeClr>
                </a:solidFill>
                <a:latin typeface="Niramit Bold" panose="00000800000000000000" pitchFamily="2" charset="-34"/>
                <a:cs typeface="Niramit Bold" panose="00000800000000000000" pitchFamily="2" charset="-34"/>
              </a:defRPr>
            </a:lvl1pPr>
          </a:lstStyle>
          <a:p>
            <a:r>
              <a:rPr lang="fr-BE" dirty="0"/>
              <a:t>ADD TITLE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 hasCustomPrompt="1"/>
          </p:nvPr>
        </p:nvSpPr>
        <p:spPr>
          <a:xfrm>
            <a:off x="1219200" y="2663097"/>
            <a:ext cx="16484959" cy="5935979"/>
          </a:xfr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fr-BE" dirty="0" err="1"/>
              <a:t>Text</a:t>
            </a:r>
            <a:r>
              <a:rPr lang="fr-BE" dirty="0"/>
              <a:t> </a:t>
            </a:r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276999"/>
          </a:xfr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/>
              <a:t>www.cecimo.eu</a:t>
            </a:r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2BDB4A5-246B-8987-A621-6C729965A6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211" y="-190500"/>
            <a:ext cx="5766851" cy="32420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3248025"/>
          </a:xfrm>
          <a:custGeom>
            <a:avLst/>
            <a:gdLst/>
            <a:ahLst/>
            <a:cxnLst/>
            <a:rect l="l" t="t" r="r" b="b"/>
            <a:pathLst>
              <a:path w="9144000" h="3248025">
                <a:moveTo>
                  <a:pt x="9143999" y="3248024"/>
                </a:moveTo>
                <a:lnTo>
                  <a:pt x="0" y="32480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3248024"/>
                </a:lnTo>
                <a:close/>
              </a:path>
            </a:pathLst>
          </a:custGeom>
          <a:solidFill>
            <a:srgbClr val="23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44000" y="4753992"/>
            <a:ext cx="9144000" cy="5534025"/>
          </a:xfrm>
          <a:custGeom>
            <a:avLst/>
            <a:gdLst/>
            <a:ahLst/>
            <a:cxnLst/>
            <a:rect l="l" t="t" r="r" b="b"/>
            <a:pathLst>
              <a:path w="9144000" h="5534025">
                <a:moveTo>
                  <a:pt x="9143999" y="5534024"/>
                </a:moveTo>
                <a:lnTo>
                  <a:pt x="0" y="5534024"/>
                </a:lnTo>
                <a:lnTo>
                  <a:pt x="0" y="0"/>
                </a:lnTo>
                <a:lnTo>
                  <a:pt x="9143999" y="0"/>
                </a:lnTo>
                <a:lnTo>
                  <a:pt x="9143999" y="5534024"/>
                </a:lnTo>
                <a:close/>
              </a:path>
            </a:pathLst>
          </a:custGeom>
          <a:solidFill>
            <a:srgbClr val="2336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7068598" y="9258321"/>
            <a:ext cx="1219200" cy="1028700"/>
          </a:xfrm>
          <a:custGeom>
            <a:avLst/>
            <a:gdLst/>
            <a:ahLst/>
            <a:cxnLst/>
            <a:rect l="l" t="t" r="r" b="b"/>
            <a:pathLst>
              <a:path w="1219200" h="1028700">
                <a:moveTo>
                  <a:pt x="1219199" y="1028656"/>
                </a:moveTo>
                <a:lnTo>
                  <a:pt x="0" y="1028656"/>
                </a:lnTo>
                <a:lnTo>
                  <a:pt x="0" y="0"/>
                </a:lnTo>
                <a:lnTo>
                  <a:pt x="1219199" y="0"/>
                </a:lnTo>
                <a:lnTo>
                  <a:pt x="1219199" y="1028656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466443" y="9621762"/>
            <a:ext cx="419100" cy="289560"/>
          </a:xfrm>
          <a:custGeom>
            <a:avLst/>
            <a:gdLst/>
            <a:ahLst/>
            <a:cxnLst/>
            <a:rect l="l" t="t" r="r" b="b"/>
            <a:pathLst>
              <a:path w="419100" h="289559">
                <a:moveTo>
                  <a:pt x="252099" y="289037"/>
                </a:moveTo>
                <a:lnTo>
                  <a:pt x="244789" y="289037"/>
                </a:lnTo>
                <a:lnTo>
                  <a:pt x="240853" y="287350"/>
                </a:lnTo>
                <a:lnTo>
                  <a:pt x="232981" y="277791"/>
                </a:lnTo>
                <a:lnTo>
                  <a:pt x="234105" y="269356"/>
                </a:lnTo>
                <a:lnTo>
                  <a:pt x="239728" y="264295"/>
                </a:lnTo>
                <a:lnTo>
                  <a:pt x="365119" y="159139"/>
                </a:lnTo>
                <a:lnTo>
                  <a:pt x="6185" y="159139"/>
                </a:lnTo>
                <a:lnTo>
                  <a:pt x="0" y="152953"/>
                </a:lnTo>
                <a:lnTo>
                  <a:pt x="0" y="137208"/>
                </a:lnTo>
                <a:lnTo>
                  <a:pt x="6185" y="131023"/>
                </a:lnTo>
                <a:lnTo>
                  <a:pt x="364557" y="131023"/>
                </a:lnTo>
                <a:lnTo>
                  <a:pt x="239728" y="26429"/>
                </a:lnTo>
                <a:lnTo>
                  <a:pt x="234105" y="21368"/>
                </a:lnTo>
                <a:lnTo>
                  <a:pt x="232981" y="12371"/>
                </a:lnTo>
                <a:lnTo>
                  <a:pt x="243102" y="1124"/>
                </a:lnTo>
                <a:lnTo>
                  <a:pt x="252099" y="0"/>
                </a:lnTo>
                <a:lnTo>
                  <a:pt x="257722" y="5060"/>
                </a:lnTo>
                <a:lnTo>
                  <a:pt x="408416" y="131585"/>
                </a:lnTo>
                <a:lnTo>
                  <a:pt x="414601" y="132710"/>
                </a:lnTo>
                <a:lnTo>
                  <a:pt x="419099" y="138895"/>
                </a:lnTo>
                <a:lnTo>
                  <a:pt x="419099" y="152391"/>
                </a:lnTo>
                <a:lnTo>
                  <a:pt x="414601" y="158014"/>
                </a:lnTo>
                <a:lnTo>
                  <a:pt x="408416" y="159139"/>
                </a:lnTo>
                <a:lnTo>
                  <a:pt x="257722" y="285663"/>
                </a:lnTo>
                <a:lnTo>
                  <a:pt x="254910" y="287913"/>
                </a:lnTo>
                <a:lnTo>
                  <a:pt x="252099" y="289037"/>
                </a:lnTo>
                <a:close/>
              </a:path>
            </a:pathLst>
          </a:custGeom>
          <a:solidFill>
            <a:srgbClr val="24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0164647" y="7252730"/>
            <a:ext cx="1590675" cy="31750"/>
          </a:xfrm>
          <a:custGeom>
            <a:avLst/>
            <a:gdLst/>
            <a:ahLst/>
            <a:cxnLst/>
            <a:rect l="l" t="t" r="r" b="b"/>
            <a:pathLst>
              <a:path w="1590675" h="31750">
                <a:moveTo>
                  <a:pt x="1590221" y="31432"/>
                </a:moveTo>
                <a:lnTo>
                  <a:pt x="0" y="31432"/>
                </a:lnTo>
                <a:lnTo>
                  <a:pt x="0" y="0"/>
                </a:lnTo>
                <a:lnTo>
                  <a:pt x="1461542" y="0"/>
                </a:lnTo>
                <a:lnTo>
                  <a:pt x="1590221" y="0"/>
                </a:lnTo>
                <a:lnTo>
                  <a:pt x="1590221" y="31432"/>
                </a:lnTo>
                <a:close/>
              </a:path>
            </a:pathLst>
          </a:custGeom>
          <a:solidFill>
            <a:srgbClr val="FFB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8700" y="1028700"/>
            <a:ext cx="6496049" cy="15906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06830" y="278863"/>
            <a:ext cx="5474338" cy="718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1520" y="3765144"/>
            <a:ext cx="16484959" cy="300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://www.cecimo.eu/" TargetMode="External"/><Relationship Id="rId2" Type="http://schemas.openxmlformats.org/officeDocument/2006/relationships/hyperlink" Target="mailto:anna.pomortseva@cecimo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amir.glas@cecimo.eu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746E2-C3A4-9767-9AC4-1B62D6A981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pic>
        <p:nvPicPr>
          <p:cNvPr id="5" name="Picture 4" descr="A picture containing text, person, person, outdoor&#10;&#10;Description automatically generated">
            <a:extLst>
              <a:ext uri="{FF2B5EF4-FFF2-40B4-BE49-F238E27FC236}">
                <a16:creationId xmlns:a16="http://schemas.microsoft.com/office/drawing/2014/main" id="{72D6BC13-E226-84E6-4B53-8167455F69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5714" cy="10285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D05D1F-74FC-7153-3979-7775C0BE5292}"/>
              </a:ext>
            </a:extLst>
          </p:cNvPr>
          <p:cNvSpPr txBox="1"/>
          <p:nvPr/>
        </p:nvSpPr>
        <p:spPr>
          <a:xfrm>
            <a:off x="2590800" y="4219527"/>
            <a:ext cx="1394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APPLICATION PROCESS– STEP 1</a:t>
            </a:r>
            <a:endParaRPr lang="LID4096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164AA8-DD14-3185-68C6-30C456DEACB7}"/>
              </a:ext>
            </a:extLst>
          </p:cNvPr>
          <p:cNvSpPr txBox="1"/>
          <p:nvPr/>
        </p:nvSpPr>
        <p:spPr>
          <a:xfrm>
            <a:off x="2438400" y="5295900"/>
            <a:ext cx="1424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slides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below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 in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order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considered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MTI Awards 2023.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note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that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only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one slide per </a:t>
            </a:r>
            <a:r>
              <a:rPr lang="fr-BE" sz="2800" dirty="0" err="1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category</a:t>
            </a:r>
            <a:r>
              <a:rPr lang="fr-BE" sz="2800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endParaRPr lang="LID4096" sz="2800" dirty="0">
              <a:solidFill>
                <a:schemeClr val="bg1">
                  <a:lumMod val="9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65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5" y="856927"/>
            <a:ext cx="10052369" cy="738664"/>
          </a:xfrm>
        </p:spPr>
        <p:txBody>
          <a:bodyPr/>
          <a:lstStyle/>
          <a:p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1.Project Specifications: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Tell us more about your project and why </a:t>
            </a:r>
            <a:r>
              <a:rPr lang="en-US" sz="2000" dirty="0">
                <a:solidFill>
                  <a:srgbClr val="002E62"/>
                </a:solidFill>
                <a:latin typeface="Open Sans" panose="020B0606030504020204" pitchFamily="34" charset="0"/>
              </a:rPr>
              <a:t>you think it should win this competition. </a:t>
            </a:r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Outline features, functionality, and performance criteria that </a:t>
            </a:r>
            <a:r>
              <a:rPr lang="en-US" sz="2000" dirty="0">
                <a:solidFill>
                  <a:srgbClr val="002E62"/>
                </a:solidFill>
                <a:latin typeface="Open Sans" panose="020B0606030504020204" pitchFamily="34" charset="0"/>
              </a:rPr>
              <a:t>your </a:t>
            </a:r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project meets. (10 points) 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192822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7815" y="856927"/>
            <a:ext cx="10052369" cy="738664"/>
          </a:xfrm>
        </p:spPr>
        <p:txBody>
          <a:bodyPr/>
          <a:lstStyle/>
          <a:p>
            <a:r>
              <a:rPr lang="en-GB" sz="4800" dirty="0">
                <a:solidFill>
                  <a:srgbClr val="012858"/>
                </a:solidFill>
                <a:latin typeface="Open Sans" panose="020B0606030504020204" pitchFamily="34" charset="0"/>
              </a:rPr>
              <a:t>2</a:t>
            </a:r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.Uniqueness of proposal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In a few words, try to evaluate the originality and innovation of your project. How does it stand out from the crowd? (5 points)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262421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931213"/>
            <a:ext cx="14398785" cy="738664"/>
          </a:xfrm>
        </p:spPr>
        <p:txBody>
          <a:bodyPr/>
          <a:lstStyle/>
          <a:p>
            <a:r>
              <a:rPr lang="en-GB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US" sz="48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Contribution to the European Industry</a:t>
            </a:r>
            <a:endParaRPr lang="LID4096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Explain the potential impact of the proposed innovation on the European manufacturing sector and the machine tool industry. (5 points)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62853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1072371"/>
            <a:ext cx="14398785" cy="615553"/>
          </a:xfrm>
        </p:spPr>
        <p:txBody>
          <a:bodyPr/>
          <a:lstStyle/>
          <a:p>
            <a:r>
              <a:rPr lang="en-GB" sz="4000" dirty="0">
                <a:solidFill>
                  <a:srgbClr val="012858"/>
                </a:solidFill>
                <a:latin typeface="Open Sans" panose="020B0606030504020204" pitchFamily="34" charset="0"/>
              </a:rPr>
              <a:t>4</a:t>
            </a:r>
            <a:r>
              <a:rPr lang="en-GB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en-US" sz="4000" b="1" i="0" dirty="0">
                <a:solidFill>
                  <a:srgbClr val="012858"/>
                </a:solidFill>
                <a:effectLst/>
                <a:latin typeface="Open Sans" panose="020B0606030504020204" pitchFamily="34" charset="0"/>
              </a:rPr>
              <a:t>Environmental, social and governance impacts:</a:t>
            </a:r>
            <a:endParaRPr lang="LID4096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D44F6C-E441-E7AB-7AEC-15636BDC1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441879" y="1687924"/>
            <a:ext cx="1203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002E62"/>
                </a:solidFill>
                <a:effectLst/>
                <a:latin typeface="Open Sans" panose="020B0606030504020204" pitchFamily="34" charset="0"/>
              </a:rPr>
              <a:t>Outline the key impacts of the entire innovation project lifecycle in terms of long-term success and contribution to a sustainable and socially responsible future. (5 points)</a:t>
            </a:r>
            <a:endParaRPr lang="LID4096" sz="2000" dirty="0"/>
          </a:p>
        </p:txBody>
      </p:sp>
    </p:spTree>
    <p:extLst>
      <p:ext uri="{BB962C8B-B14F-4D97-AF65-F5344CB8AC3E}">
        <p14:creationId xmlns:p14="http://schemas.microsoft.com/office/powerpoint/2010/main" val="8910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A3ADA-99A7-DA49-0D54-EE4B0EDC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285" y="3789283"/>
            <a:ext cx="14398785" cy="1354217"/>
          </a:xfrm>
        </p:spPr>
        <p:txBody>
          <a:bodyPr/>
          <a:lstStyle/>
          <a:p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Congratulations! You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completed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 of </a:t>
            </a:r>
            <a:r>
              <a:rPr lang="fr-BE" sz="4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</a:t>
            </a:r>
            <a:r>
              <a:rPr lang="fr-BE" sz="4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application.</a:t>
            </a:r>
            <a:endParaRPr lang="LID4096" sz="4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5483E-5ADC-FE22-7262-812C10A9774B}"/>
              </a:ext>
            </a:extLst>
          </p:cNvPr>
          <p:cNvSpPr txBox="1"/>
          <p:nvPr/>
        </p:nvSpPr>
        <p:spPr>
          <a:xfrm>
            <a:off x="3306753" y="5390257"/>
            <a:ext cx="12662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save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document in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pdf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format and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upload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the application 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</a:t>
            </a:r>
            <a:r>
              <a:rPr lang="fr-BE" sz="20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2). T</a:t>
            </a:r>
            <a:r>
              <a:rPr lang="en-US" sz="2000" b="0" i="0" dirty="0">
                <a:solidFill>
                  <a:srgbClr val="00206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 applications will be evaluated by the jury, which will award a score based on 4 criteria out of a maximum of 25 points.</a:t>
            </a:r>
            <a:r>
              <a:rPr lang="fr-BE" sz="20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LID4096" sz="2000" dirty="0">
              <a:solidFill>
                <a:srgbClr val="00206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6A1EA-1720-1DF1-47E0-C290B40AC75C}"/>
              </a:ext>
            </a:extLst>
          </p:cNvPr>
          <p:cNvSpPr/>
          <p:nvPr/>
        </p:nvSpPr>
        <p:spPr>
          <a:xfrm>
            <a:off x="2438400" y="2857500"/>
            <a:ext cx="14398785" cy="37338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7848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C5FC-767C-ED4D-87C4-8F48B981A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831" y="2933700"/>
            <a:ext cx="5474338" cy="830997"/>
          </a:xfrm>
        </p:spPr>
        <p:txBody>
          <a:bodyPr/>
          <a:lstStyle/>
          <a:p>
            <a:r>
              <a:rPr lang="fr-BE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  <a:endParaRPr lang="LID4096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97010-05DA-AC33-4BCA-937EEB248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1" y="4918662"/>
            <a:ext cx="15265759" cy="870736"/>
          </a:xfrm>
        </p:spPr>
        <p:txBody>
          <a:bodyPr/>
          <a:lstStyle/>
          <a:p>
            <a:endParaRPr lang="fr-BE" sz="3200" dirty="0"/>
          </a:p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anna.pomortseva@cecimo.eu</a:t>
            </a:r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DEE6E20-27B3-00D6-1C23-22DC237569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5408398"/>
            <a:ext cx="381000" cy="3810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168381F7-9D8B-E947-DD39-4D7EEF0531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332" y="6124736"/>
            <a:ext cx="381000" cy="381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EE182D-4C99-5510-0565-4E59259A8B0F}"/>
              </a:ext>
            </a:extLst>
          </p:cNvPr>
          <p:cNvSpPr txBox="1"/>
          <p:nvPr/>
        </p:nvSpPr>
        <p:spPr>
          <a:xfrm>
            <a:off x="2209801" y="3861671"/>
            <a:ext cx="13411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additional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information,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please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fr-BE" sz="2800" dirty="0" err="1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hesitate</a:t>
            </a:r>
            <a:r>
              <a:rPr lang="fr-BE" sz="28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contact us: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C83B39-2E8B-A2AA-71E6-7A262EB64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79" y="6733588"/>
            <a:ext cx="489193" cy="4891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912854-E06F-3E39-42C8-299D02D9932C}"/>
              </a:ext>
            </a:extLst>
          </p:cNvPr>
          <p:cNvSpPr txBox="1"/>
          <p:nvPr/>
        </p:nvSpPr>
        <p:spPr>
          <a:xfrm>
            <a:off x="6614585" y="601997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damir.glas@cecimo.eu</a:t>
            </a:r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8DE90-A616-25E4-1288-0B6384E5356B}"/>
              </a:ext>
            </a:extLst>
          </p:cNvPr>
          <p:cNvSpPr txBox="1"/>
          <p:nvPr/>
        </p:nvSpPr>
        <p:spPr>
          <a:xfrm>
            <a:off x="6610272" y="6721448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7"/>
              </a:rPr>
              <a:t>www.cecimo.eu</a:t>
            </a:r>
            <a:endParaRPr lang="fr-BE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LID4096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FB869F70-94E2-F946-9E30-A9096D9AB3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039100"/>
            <a:ext cx="113285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496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365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4659</TotalTime>
  <Words>266</Words>
  <Application>Microsoft Office PowerPoint</Application>
  <PresentationFormat>Custom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Niramit Bold</vt:lpstr>
      <vt:lpstr>Open sans</vt:lpstr>
      <vt:lpstr>Open sans</vt:lpstr>
      <vt:lpstr>Trebuchet MS</vt:lpstr>
      <vt:lpstr>Office Theme</vt:lpstr>
      <vt:lpstr>PowerPoint Presentation</vt:lpstr>
      <vt:lpstr>1.Project Specifications:</vt:lpstr>
      <vt:lpstr>2.Uniqueness of proposal</vt:lpstr>
      <vt:lpstr>3. Contribution to the European Industry</vt:lpstr>
      <vt:lpstr>4.Environmental, social and governance impacts:</vt:lpstr>
      <vt:lpstr>Congratulations! You completed step 1 of your application.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 heading</dc:title>
  <dc:creator>diana</dc:creator>
  <cp:keywords>DAEbpwZY3R8,BAEabfc9FHg</cp:keywords>
  <cp:lastModifiedBy>CECIMO Diana Anichitoaei</cp:lastModifiedBy>
  <cp:revision>13</cp:revision>
  <dcterms:created xsi:type="dcterms:W3CDTF">2021-10-26T12:39:53Z</dcterms:created>
  <dcterms:modified xsi:type="dcterms:W3CDTF">2023-03-31T14:30:46Z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2021-10-26T00:00:00Z</vt:filetime>
  </property>
  <property fmtid="{D5CDD505-2E9C-101B-9397-08002B2CF9AE}" pid="3" name="Creator">
    <vt:lpwstr>Canva</vt:lpwstr>
  </property>
  <property fmtid="{D5CDD505-2E9C-101B-9397-08002B2CF9AE}" pid="4" name="LastSaved">
    <vt:filetime>2021-10-26T00:00:00Z</vt:filetime>
  </property>
</Properties>
</file>