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72" r:id="rId5"/>
    <p:sldMasterId id="2147483692" r:id="rId6"/>
  </p:sldMasterIdLst>
  <p:notesMasterIdLst>
    <p:notesMasterId r:id="rId22"/>
  </p:notesMasterIdLst>
  <p:sldIdLst>
    <p:sldId id="4986" r:id="rId7"/>
    <p:sldId id="4931" r:id="rId8"/>
    <p:sldId id="4997" r:id="rId9"/>
    <p:sldId id="4991" r:id="rId10"/>
    <p:sldId id="4996" r:id="rId11"/>
    <p:sldId id="336" r:id="rId12"/>
    <p:sldId id="328" r:id="rId13"/>
    <p:sldId id="4998" r:id="rId14"/>
    <p:sldId id="5001" r:id="rId15"/>
    <p:sldId id="5000" r:id="rId16"/>
    <p:sldId id="5003" r:id="rId17"/>
    <p:sldId id="5006" r:id="rId18"/>
    <p:sldId id="5007" r:id="rId19"/>
    <p:sldId id="4975" r:id="rId20"/>
    <p:sldId id="323"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2E65C-37EB-BA79-6CD6-EABB8657D0B9}" name="Paola FANTINI" initials="PF" userId="S::paola.fantini@eitmanufacturing.eu::5cf95b73-5f28-4dbc-83a4-d4ed6c008ee6" providerId="AD"/>
  <p188:author id="{A58DF285-1D88-C07F-9668-423B7B3C97B0}" name="Carolina TORREGROSA GALLO" initials="CTG" userId="S::carolina.torregrosa.gallo@eitmanufacturing.eu::b8d84dcc-db86-4bcc-a9e8-5d77275a0f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EFA"/>
    <a:srgbClr val="1C5EAA"/>
    <a:srgbClr val="FFFFFF"/>
    <a:srgbClr val="3571B5"/>
    <a:srgbClr val="5E8BBD"/>
    <a:srgbClr val="8BA9CB"/>
    <a:srgbClr val="DEDEDE"/>
    <a:srgbClr val="ADADAD"/>
    <a:srgbClr val="9B9B9B"/>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57EEE-B7AC-C2D3-BD40-85523401451A}" v="1" dt="2023-06-05T15:53:16.651"/>
    <p1510:client id="{7AF60AFA-8BE0-4A51-9930-98DC546CE577}" v="139" dt="2023-06-05T08:42:43.452"/>
    <p1510:client id="{870ED0DE-1084-44EE-BF7A-7E8ABE488FA8}" v="252" dt="2023-06-04T15:00:35.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252" autoAdjust="0"/>
  </p:normalViewPr>
  <p:slideViewPr>
    <p:cSldViewPr snapToGrid="0">
      <p:cViewPr varScale="1">
        <p:scale>
          <a:sx n="88" d="100"/>
          <a:sy n="88" d="100"/>
        </p:scale>
        <p:origin x="66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0805F-DCE9-4F68-86D2-334C157C3AA2}"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6A4F0C22-E778-49FC-B522-204329F66320}">
      <dgm:prSet/>
      <dgm:spPr/>
      <dgm:t>
        <a:bodyPr/>
        <a:lstStyle/>
        <a:p>
          <a:pPr>
            <a:lnSpc>
              <a:spcPct val="100000"/>
            </a:lnSpc>
          </a:pPr>
          <a:r>
            <a:rPr lang="en-GB" b="1" i="0" baseline="0" dirty="0">
              <a:latin typeface="+mj-lt"/>
            </a:rPr>
            <a:t>Green trends and jobs</a:t>
          </a:r>
          <a:endParaRPr lang="en-US" dirty="0">
            <a:latin typeface="+mj-lt"/>
          </a:endParaRPr>
        </a:p>
      </dgm:t>
    </dgm:pt>
    <dgm:pt modelId="{DF74D73E-F8BA-4880-B0AD-AE83D4D7B47B}" type="parTrans" cxnId="{23838811-0BF9-478B-958F-35AFD3294C41}">
      <dgm:prSet/>
      <dgm:spPr/>
      <dgm:t>
        <a:bodyPr/>
        <a:lstStyle/>
        <a:p>
          <a:endParaRPr lang="en-US">
            <a:latin typeface="+mj-lt"/>
          </a:endParaRPr>
        </a:p>
      </dgm:t>
    </dgm:pt>
    <dgm:pt modelId="{0B50AD7A-4057-417C-9714-126F2700933A}" type="sibTrans" cxnId="{23838811-0BF9-478B-958F-35AFD3294C41}">
      <dgm:prSet/>
      <dgm:spPr/>
      <dgm:t>
        <a:bodyPr/>
        <a:lstStyle/>
        <a:p>
          <a:pPr>
            <a:lnSpc>
              <a:spcPct val="100000"/>
            </a:lnSpc>
          </a:pPr>
          <a:endParaRPr lang="en-US">
            <a:latin typeface="+mj-lt"/>
          </a:endParaRPr>
        </a:p>
      </dgm:t>
    </dgm:pt>
    <dgm:pt modelId="{20F32582-B097-4D3A-996D-163F0C346494}">
      <dgm:prSet custT="1"/>
      <dgm:spPr/>
      <dgm:t>
        <a:bodyPr/>
        <a:lstStyle/>
        <a:p>
          <a:pPr marL="0" lvl="0" indent="0" algn="l" defTabSz="1022350">
            <a:lnSpc>
              <a:spcPct val="100000"/>
            </a:lnSpc>
            <a:spcBef>
              <a:spcPct val="0"/>
            </a:spcBef>
            <a:spcAft>
              <a:spcPct val="35000"/>
            </a:spcAft>
            <a:buNone/>
          </a:pPr>
          <a:r>
            <a:rPr lang="en-US" sz="2300" b="1" i="0" kern="1200" baseline="0" dirty="0">
              <a:solidFill>
                <a:srgbClr val="031241">
                  <a:hueOff val="0"/>
                  <a:satOff val="0"/>
                  <a:lumOff val="0"/>
                  <a:alphaOff val="0"/>
                </a:srgbClr>
              </a:solidFill>
              <a:latin typeface="Calibri Light" panose="020F0302020204030204"/>
              <a:ea typeface="+mn-ea"/>
              <a:cs typeface="+mn-cs"/>
            </a:rPr>
            <a:t>Needs and barriers</a:t>
          </a:r>
        </a:p>
      </dgm:t>
    </dgm:pt>
    <dgm:pt modelId="{DDB9A9DD-13CE-40C3-9F93-80BAAC121C7B}" type="parTrans" cxnId="{268308B2-8925-4538-B64A-FDA24A9C2CF5}">
      <dgm:prSet/>
      <dgm:spPr/>
      <dgm:t>
        <a:bodyPr/>
        <a:lstStyle/>
        <a:p>
          <a:endParaRPr lang="en-US">
            <a:latin typeface="+mj-lt"/>
          </a:endParaRPr>
        </a:p>
      </dgm:t>
    </dgm:pt>
    <dgm:pt modelId="{94560B97-98D1-4C16-8F16-894E205D8D30}" type="sibTrans" cxnId="{268308B2-8925-4538-B64A-FDA24A9C2CF5}">
      <dgm:prSet/>
      <dgm:spPr/>
      <dgm:t>
        <a:bodyPr/>
        <a:lstStyle/>
        <a:p>
          <a:pPr>
            <a:lnSpc>
              <a:spcPct val="100000"/>
            </a:lnSpc>
          </a:pPr>
          <a:endParaRPr lang="en-US">
            <a:latin typeface="+mj-lt"/>
          </a:endParaRPr>
        </a:p>
      </dgm:t>
    </dgm:pt>
    <dgm:pt modelId="{5A1BE29B-5790-4420-A011-5D89FACB28B4}">
      <dgm:prSet custT="1"/>
      <dgm:spPr/>
      <dgm:t>
        <a:bodyPr/>
        <a:lstStyle/>
        <a:p>
          <a:pPr marL="0" lvl="0" indent="0" algn="l" defTabSz="711200">
            <a:lnSpc>
              <a:spcPct val="100000"/>
            </a:lnSpc>
            <a:spcBef>
              <a:spcPct val="0"/>
            </a:spcBef>
            <a:spcAft>
              <a:spcPct val="35000"/>
            </a:spcAft>
            <a:buNone/>
          </a:pPr>
          <a:r>
            <a:rPr lang="en-US" sz="2300" b="1" i="0" kern="1200" baseline="0" dirty="0">
              <a:solidFill>
                <a:srgbClr val="031241">
                  <a:hueOff val="0"/>
                  <a:satOff val="0"/>
                  <a:lumOff val="0"/>
                  <a:alphaOff val="0"/>
                </a:srgbClr>
              </a:solidFill>
              <a:latin typeface="Calibri Light" panose="020F0302020204030204"/>
              <a:ea typeface="+mn-ea"/>
              <a:cs typeface="+mn-cs"/>
            </a:rPr>
            <a:t>Skilling Solutions</a:t>
          </a:r>
        </a:p>
      </dgm:t>
    </dgm:pt>
    <dgm:pt modelId="{B9ACB681-BE43-4734-8EC1-1D1CFFA8540A}" type="parTrans" cxnId="{87875C5C-5109-4530-851A-A0114A49DAAF}">
      <dgm:prSet/>
      <dgm:spPr/>
      <dgm:t>
        <a:bodyPr/>
        <a:lstStyle/>
        <a:p>
          <a:endParaRPr lang="en-US"/>
        </a:p>
      </dgm:t>
    </dgm:pt>
    <dgm:pt modelId="{07B3FA49-7EC8-4F01-8170-5B882F461A11}" type="sibTrans" cxnId="{87875C5C-5109-4530-851A-A0114A49DAAF}">
      <dgm:prSet/>
      <dgm:spPr/>
      <dgm:t>
        <a:bodyPr/>
        <a:lstStyle/>
        <a:p>
          <a:endParaRPr lang="en-US"/>
        </a:p>
      </dgm:t>
    </dgm:pt>
    <dgm:pt modelId="{3BA44940-7132-4175-9D09-F71C21DD3C6C}" type="pres">
      <dgm:prSet presAssocID="{D9D0805F-DCE9-4F68-86D2-334C157C3AA2}" presName="root" presStyleCnt="0">
        <dgm:presLayoutVars>
          <dgm:dir/>
          <dgm:resizeHandles val="exact"/>
        </dgm:presLayoutVars>
      </dgm:prSet>
      <dgm:spPr/>
    </dgm:pt>
    <dgm:pt modelId="{4CC6051F-28B0-4678-949C-33D7CBFFBDE0}" type="pres">
      <dgm:prSet presAssocID="{D9D0805F-DCE9-4F68-86D2-334C157C3AA2}" presName="container" presStyleCnt="0">
        <dgm:presLayoutVars>
          <dgm:dir/>
          <dgm:resizeHandles val="exact"/>
        </dgm:presLayoutVars>
      </dgm:prSet>
      <dgm:spPr/>
    </dgm:pt>
    <dgm:pt modelId="{5028EA9E-6493-4296-AA0A-1B5B51E6F057}" type="pres">
      <dgm:prSet presAssocID="{6A4F0C22-E778-49FC-B522-204329F66320}" presName="compNode" presStyleCnt="0"/>
      <dgm:spPr/>
    </dgm:pt>
    <dgm:pt modelId="{4B8C16DE-30A3-4A3E-B1EE-1BA3D7367BDE}" type="pres">
      <dgm:prSet presAssocID="{6A4F0C22-E778-49FC-B522-204329F66320}" presName="iconBgRect" presStyleLbl="bgShp" presStyleIdx="0" presStyleCnt="3"/>
      <dgm:spPr/>
    </dgm:pt>
    <dgm:pt modelId="{5C510EDA-77E1-4C86-B430-00E639AEA70C}" type="pres">
      <dgm:prSet presAssocID="{6A4F0C22-E778-49FC-B522-204329F6632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arth globe: Asia and Australia with solid fill"/>
        </a:ext>
      </dgm:extLst>
    </dgm:pt>
    <dgm:pt modelId="{D62081D1-7A66-4537-A85B-AF6B2CA84B0A}" type="pres">
      <dgm:prSet presAssocID="{6A4F0C22-E778-49FC-B522-204329F66320}" presName="spaceRect" presStyleCnt="0"/>
      <dgm:spPr/>
    </dgm:pt>
    <dgm:pt modelId="{06725FEA-8137-477C-BE4B-05DF2260536C}" type="pres">
      <dgm:prSet presAssocID="{6A4F0C22-E778-49FC-B522-204329F66320}" presName="textRect" presStyleLbl="revTx" presStyleIdx="0" presStyleCnt="3">
        <dgm:presLayoutVars>
          <dgm:chMax val="1"/>
          <dgm:chPref val="1"/>
        </dgm:presLayoutVars>
      </dgm:prSet>
      <dgm:spPr/>
    </dgm:pt>
    <dgm:pt modelId="{F17F7296-A3D2-4B74-96E0-B066CE546C85}" type="pres">
      <dgm:prSet presAssocID="{0B50AD7A-4057-417C-9714-126F2700933A}" presName="sibTrans" presStyleLbl="sibTrans2D1" presStyleIdx="0" presStyleCnt="0"/>
      <dgm:spPr/>
    </dgm:pt>
    <dgm:pt modelId="{AF7E3CFD-C3C3-4886-97B2-9FD16F839F1E}" type="pres">
      <dgm:prSet presAssocID="{20F32582-B097-4D3A-996D-163F0C346494}" presName="compNode" presStyleCnt="0"/>
      <dgm:spPr/>
    </dgm:pt>
    <dgm:pt modelId="{667CAFF3-0569-4E0A-9827-7B7AB0F4AC31}" type="pres">
      <dgm:prSet presAssocID="{20F32582-B097-4D3A-996D-163F0C346494}" presName="iconBgRect" presStyleLbl="bgShp" presStyleIdx="1" presStyleCnt="3"/>
      <dgm:spPr/>
    </dgm:pt>
    <dgm:pt modelId="{EB3A4425-DDAC-4F94-8DA7-57F4CDAE1F37}" type="pres">
      <dgm:prSet presAssocID="{20F32582-B097-4D3A-996D-163F0C3464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ceberg with solid fill"/>
        </a:ext>
      </dgm:extLst>
    </dgm:pt>
    <dgm:pt modelId="{1F4273B9-E658-4828-B7A2-C92D9AA399E3}" type="pres">
      <dgm:prSet presAssocID="{20F32582-B097-4D3A-996D-163F0C346494}" presName="spaceRect" presStyleCnt="0"/>
      <dgm:spPr/>
    </dgm:pt>
    <dgm:pt modelId="{5862CF75-BAE1-4CC8-8BAA-5E99577CA77B}" type="pres">
      <dgm:prSet presAssocID="{20F32582-B097-4D3A-996D-163F0C346494}" presName="textRect" presStyleLbl="revTx" presStyleIdx="1" presStyleCnt="3">
        <dgm:presLayoutVars>
          <dgm:chMax val="1"/>
          <dgm:chPref val="1"/>
        </dgm:presLayoutVars>
      </dgm:prSet>
      <dgm:spPr/>
    </dgm:pt>
    <dgm:pt modelId="{21317CD2-C235-4DE0-86E2-5D323C57126E}" type="pres">
      <dgm:prSet presAssocID="{94560B97-98D1-4C16-8F16-894E205D8D30}" presName="sibTrans" presStyleLbl="sibTrans2D1" presStyleIdx="0" presStyleCnt="0"/>
      <dgm:spPr/>
    </dgm:pt>
    <dgm:pt modelId="{977BF95D-1C1B-4A11-BBEA-EB5578966906}" type="pres">
      <dgm:prSet presAssocID="{5A1BE29B-5790-4420-A011-5D89FACB28B4}" presName="compNode" presStyleCnt="0"/>
      <dgm:spPr/>
    </dgm:pt>
    <dgm:pt modelId="{73275DBF-AE7F-45D8-8924-CB774F525B2E}" type="pres">
      <dgm:prSet presAssocID="{5A1BE29B-5790-4420-A011-5D89FACB28B4}" presName="iconBgRect" presStyleLbl="bgShp" presStyleIdx="2" presStyleCnt="3"/>
      <dgm:spPr/>
    </dgm:pt>
    <dgm:pt modelId="{BFD96F49-1D6B-4B7F-8B00-11D820C3DEE5}" type="pres">
      <dgm:prSet presAssocID="{5A1BE29B-5790-4420-A011-5D89FACB28B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siness Growth with solid fill"/>
        </a:ext>
      </dgm:extLst>
    </dgm:pt>
    <dgm:pt modelId="{EBE677FB-C11A-464C-A413-CE4CE99D83FD}" type="pres">
      <dgm:prSet presAssocID="{5A1BE29B-5790-4420-A011-5D89FACB28B4}" presName="spaceRect" presStyleCnt="0"/>
      <dgm:spPr/>
    </dgm:pt>
    <dgm:pt modelId="{339CD808-A722-4F99-833C-632599441F77}" type="pres">
      <dgm:prSet presAssocID="{5A1BE29B-5790-4420-A011-5D89FACB28B4}" presName="textRect" presStyleLbl="revTx" presStyleIdx="2" presStyleCnt="3">
        <dgm:presLayoutVars>
          <dgm:chMax val="1"/>
          <dgm:chPref val="1"/>
        </dgm:presLayoutVars>
      </dgm:prSet>
      <dgm:spPr/>
    </dgm:pt>
  </dgm:ptLst>
  <dgm:cxnLst>
    <dgm:cxn modelId="{E5A4630A-06AA-4D2C-B4BB-8E231D20DB24}" type="presOf" srcId="{20F32582-B097-4D3A-996D-163F0C346494}" destId="{5862CF75-BAE1-4CC8-8BAA-5E99577CA77B}" srcOrd="0" destOrd="0" presId="urn:microsoft.com/office/officeart/2018/2/layout/IconCircleList"/>
    <dgm:cxn modelId="{23838811-0BF9-478B-958F-35AFD3294C41}" srcId="{D9D0805F-DCE9-4F68-86D2-334C157C3AA2}" destId="{6A4F0C22-E778-49FC-B522-204329F66320}" srcOrd="0" destOrd="0" parTransId="{DF74D73E-F8BA-4880-B0AD-AE83D4D7B47B}" sibTransId="{0B50AD7A-4057-417C-9714-126F2700933A}"/>
    <dgm:cxn modelId="{87875C5C-5109-4530-851A-A0114A49DAAF}" srcId="{D9D0805F-DCE9-4F68-86D2-334C157C3AA2}" destId="{5A1BE29B-5790-4420-A011-5D89FACB28B4}" srcOrd="2" destOrd="0" parTransId="{B9ACB681-BE43-4734-8EC1-1D1CFFA8540A}" sibTransId="{07B3FA49-7EC8-4F01-8170-5B882F461A11}"/>
    <dgm:cxn modelId="{54ED7F61-EBAC-4E37-A3E8-BB3FC6936784}" type="presOf" srcId="{94560B97-98D1-4C16-8F16-894E205D8D30}" destId="{21317CD2-C235-4DE0-86E2-5D323C57126E}" srcOrd="0" destOrd="0" presId="urn:microsoft.com/office/officeart/2018/2/layout/IconCircleList"/>
    <dgm:cxn modelId="{776A0A97-9177-4B54-83FC-8DA4C2C7C49A}" type="presOf" srcId="{D9D0805F-DCE9-4F68-86D2-334C157C3AA2}" destId="{3BA44940-7132-4175-9D09-F71C21DD3C6C}" srcOrd="0" destOrd="0" presId="urn:microsoft.com/office/officeart/2018/2/layout/IconCircleList"/>
    <dgm:cxn modelId="{268308B2-8925-4538-B64A-FDA24A9C2CF5}" srcId="{D9D0805F-DCE9-4F68-86D2-334C157C3AA2}" destId="{20F32582-B097-4D3A-996D-163F0C346494}" srcOrd="1" destOrd="0" parTransId="{DDB9A9DD-13CE-40C3-9F93-80BAAC121C7B}" sibTransId="{94560B97-98D1-4C16-8F16-894E205D8D30}"/>
    <dgm:cxn modelId="{B1DA04B3-CB2F-40E7-85FE-1E13F6B1FC86}" type="presOf" srcId="{0B50AD7A-4057-417C-9714-126F2700933A}" destId="{F17F7296-A3D2-4B74-96E0-B066CE546C85}" srcOrd="0" destOrd="0" presId="urn:microsoft.com/office/officeart/2018/2/layout/IconCircleList"/>
    <dgm:cxn modelId="{1D6B84BF-A129-4725-90DF-B14B95874540}" type="presOf" srcId="{5A1BE29B-5790-4420-A011-5D89FACB28B4}" destId="{339CD808-A722-4F99-833C-632599441F77}" srcOrd="0" destOrd="0" presId="urn:microsoft.com/office/officeart/2018/2/layout/IconCircleList"/>
    <dgm:cxn modelId="{F76604DA-B5F6-42BA-BEA8-570D98ACDE27}" type="presOf" srcId="{6A4F0C22-E778-49FC-B522-204329F66320}" destId="{06725FEA-8137-477C-BE4B-05DF2260536C}" srcOrd="0" destOrd="0" presId="urn:microsoft.com/office/officeart/2018/2/layout/IconCircleList"/>
    <dgm:cxn modelId="{697406DA-DC05-4972-A843-8B8B316FA3BB}" type="presParOf" srcId="{3BA44940-7132-4175-9D09-F71C21DD3C6C}" destId="{4CC6051F-28B0-4678-949C-33D7CBFFBDE0}" srcOrd="0" destOrd="0" presId="urn:microsoft.com/office/officeart/2018/2/layout/IconCircleList"/>
    <dgm:cxn modelId="{5C1C7713-A4FF-4C94-B2FC-006F41299784}" type="presParOf" srcId="{4CC6051F-28B0-4678-949C-33D7CBFFBDE0}" destId="{5028EA9E-6493-4296-AA0A-1B5B51E6F057}" srcOrd="0" destOrd="0" presId="urn:microsoft.com/office/officeart/2018/2/layout/IconCircleList"/>
    <dgm:cxn modelId="{83CFA988-8877-4ECA-B0AF-891055610EFE}" type="presParOf" srcId="{5028EA9E-6493-4296-AA0A-1B5B51E6F057}" destId="{4B8C16DE-30A3-4A3E-B1EE-1BA3D7367BDE}" srcOrd="0" destOrd="0" presId="urn:microsoft.com/office/officeart/2018/2/layout/IconCircleList"/>
    <dgm:cxn modelId="{C61DAF42-DE46-4A68-B151-DD30B86CA3BF}" type="presParOf" srcId="{5028EA9E-6493-4296-AA0A-1B5B51E6F057}" destId="{5C510EDA-77E1-4C86-B430-00E639AEA70C}" srcOrd="1" destOrd="0" presId="urn:microsoft.com/office/officeart/2018/2/layout/IconCircleList"/>
    <dgm:cxn modelId="{6790A7D9-73B6-4E8D-9D0F-E4C301391635}" type="presParOf" srcId="{5028EA9E-6493-4296-AA0A-1B5B51E6F057}" destId="{D62081D1-7A66-4537-A85B-AF6B2CA84B0A}" srcOrd="2" destOrd="0" presId="urn:microsoft.com/office/officeart/2018/2/layout/IconCircleList"/>
    <dgm:cxn modelId="{76DB9327-0543-4C99-9ADD-1C868476B1CE}" type="presParOf" srcId="{5028EA9E-6493-4296-AA0A-1B5B51E6F057}" destId="{06725FEA-8137-477C-BE4B-05DF2260536C}" srcOrd="3" destOrd="0" presId="urn:microsoft.com/office/officeart/2018/2/layout/IconCircleList"/>
    <dgm:cxn modelId="{3096FC42-C039-4E17-A8DF-C6884CE1A152}" type="presParOf" srcId="{4CC6051F-28B0-4678-949C-33D7CBFFBDE0}" destId="{F17F7296-A3D2-4B74-96E0-B066CE546C85}" srcOrd="1" destOrd="0" presId="urn:microsoft.com/office/officeart/2018/2/layout/IconCircleList"/>
    <dgm:cxn modelId="{84CE1471-622B-4B3E-BBEF-C4B98140847C}" type="presParOf" srcId="{4CC6051F-28B0-4678-949C-33D7CBFFBDE0}" destId="{AF7E3CFD-C3C3-4886-97B2-9FD16F839F1E}" srcOrd="2" destOrd="0" presId="urn:microsoft.com/office/officeart/2018/2/layout/IconCircleList"/>
    <dgm:cxn modelId="{9A1EF3F4-BD92-48A8-82DC-75EE1133307E}" type="presParOf" srcId="{AF7E3CFD-C3C3-4886-97B2-9FD16F839F1E}" destId="{667CAFF3-0569-4E0A-9827-7B7AB0F4AC31}" srcOrd="0" destOrd="0" presId="urn:microsoft.com/office/officeart/2018/2/layout/IconCircleList"/>
    <dgm:cxn modelId="{532B5E1F-56F5-46A7-9CFC-C77852D235E4}" type="presParOf" srcId="{AF7E3CFD-C3C3-4886-97B2-9FD16F839F1E}" destId="{EB3A4425-DDAC-4F94-8DA7-57F4CDAE1F37}" srcOrd="1" destOrd="0" presId="urn:microsoft.com/office/officeart/2018/2/layout/IconCircleList"/>
    <dgm:cxn modelId="{0DCD36FE-A2AE-4BB9-827A-A085CBAAA2D4}" type="presParOf" srcId="{AF7E3CFD-C3C3-4886-97B2-9FD16F839F1E}" destId="{1F4273B9-E658-4828-B7A2-C92D9AA399E3}" srcOrd="2" destOrd="0" presId="urn:microsoft.com/office/officeart/2018/2/layout/IconCircleList"/>
    <dgm:cxn modelId="{68BB102E-8885-46B5-BD5A-373913081A63}" type="presParOf" srcId="{AF7E3CFD-C3C3-4886-97B2-9FD16F839F1E}" destId="{5862CF75-BAE1-4CC8-8BAA-5E99577CA77B}" srcOrd="3" destOrd="0" presId="urn:microsoft.com/office/officeart/2018/2/layout/IconCircleList"/>
    <dgm:cxn modelId="{D04666AC-3687-402A-96E0-20947753BBCD}" type="presParOf" srcId="{4CC6051F-28B0-4678-949C-33D7CBFFBDE0}" destId="{21317CD2-C235-4DE0-86E2-5D323C57126E}" srcOrd="3" destOrd="0" presId="urn:microsoft.com/office/officeart/2018/2/layout/IconCircleList"/>
    <dgm:cxn modelId="{C63EBEF6-2F07-4515-BD2A-4817BE6CE0AA}" type="presParOf" srcId="{4CC6051F-28B0-4678-949C-33D7CBFFBDE0}" destId="{977BF95D-1C1B-4A11-BBEA-EB5578966906}" srcOrd="4" destOrd="0" presId="urn:microsoft.com/office/officeart/2018/2/layout/IconCircleList"/>
    <dgm:cxn modelId="{29306767-17A9-4235-80E7-72EF1ED0F446}" type="presParOf" srcId="{977BF95D-1C1B-4A11-BBEA-EB5578966906}" destId="{73275DBF-AE7F-45D8-8924-CB774F525B2E}" srcOrd="0" destOrd="0" presId="urn:microsoft.com/office/officeart/2018/2/layout/IconCircleList"/>
    <dgm:cxn modelId="{9DC21549-DA4E-4858-AA9D-1B36AFE555D8}" type="presParOf" srcId="{977BF95D-1C1B-4A11-BBEA-EB5578966906}" destId="{BFD96F49-1D6B-4B7F-8B00-11D820C3DEE5}" srcOrd="1" destOrd="0" presId="urn:microsoft.com/office/officeart/2018/2/layout/IconCircleList"/>
    <dgm:cxn modelId="{B2D11614-A38A-4E9A-B532-D9760A1F5AF0}" type="presParOf" srcId="{977BF95D-1C1B-4A11-BBEA-EB5578966906}" destId="{EBE677FB-C11A-464C-A413-CE4CE99D83FD}" srcOrd="2" destOrd="0" presId="urn:microsoft.com/office/officeart/2018/2/layout/IconCircleList"/>
    <dgm:cxn modelId="{B6155B98-AC89-4BD4-86EB-BACD21AF3BFA}" type="presParOf" srcId="{977BF95D-1C1B-4A11-BBEA-EB5578966906}" destId="{339CD808-A722-4F99-833C-632599441F7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7613D8-FD35-4AA1-826E-3051BF3A4925}"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BB39132A-BEB2-471B-A81A-39EE6E0C5FA5}">
      <dgm:prSet>
        <dgm:style>
          <a:lnRef idx="2">
            <a:schemeClr val="accent2"/>
          </a:lnRef>
          <a:fillRef idx="1">
            <a:schemeClr val="lt1"/>
          </a:fillRef>
          <a:effectRef idx="0">
            <a:schemeClr val="accent2"/>
          </a:effectRef>
          <a:fontRef idx="minor">
            <a:schemeClr val="dk1"/>
          </a:fontRef>
        </dgm:style>
      </dgm:prSet>
      <dgm:spPr/>
      <dgm:t>
        <a:bodyPr/>
        <a:lstStyle/>
        <a:p>
          <a:pPr algn="l"/>
          <a:r>
            <a:rPr lang="pt-PT" b="1">
              <a:latin typeface="+mj-lt"/>
            </a:rPr>
            <a:t>Mid term results</a:t>
          </a:r>
          <a:endParaRPr lang="en-US">
            <a:latin typeface="+mj-lt"/>
          </a:endParaRPr>
        </a:p>
      </dgm:t>
    </dgm:pt>
    <dgm:pt modelId="{6351E61C-39F3-48A3-97E7-430B0C3D59E0}" type="parTrans" cxnId="{51711CF1-A140-4F83-8EF8-A7F79921BB76}">
      <dgm:prSet/>
      <dgm:spPr/>
      <dgm:t>
        <a:bodyPr/>
        <a:lstStyle/>
        <a:p>
          <a:endParaRPr lang="en-US">
            <a:latin typeface="+mj-lt"/>
          </a:endParaRPr>
        </a:p>
      </dgm:t>
    </dgm:pt>
    <dgm:pt modelId="{02E4FF38-A0DA-4B10-B2F1-B30FEA64E694}" type="sibTrans" cxnId="{51711CF1-A140-4F83-8EF8-A7F79921BB76}">
      <dgm:prSet/>
      <dgm:spPr/>
      <dgm:t>
        <a:bodyPr/>
        <a:lstStyle/>
        <a:p>
          <a:endParaRPr lang="en-US">
            <a:latin typeface="+mj-lt"/>
          </a:endParaRPr>
        </a:p>
      </dgm:t>
    </dgm:pt>
    <dgm:pt modelId="{BAB789B9-146C-49B0-9FF0-CE0323EE1BAA}">
      <dgm:prSet/>
      <dgm:spPr/>
      <dgm:t>
        <a:bodyPr/>
        <a:lstStyle/>
        <a:p>
          <a:pPr marL="180975" indent="-180975"/>
          <a:r>
            <a:rPr lang="en-GB" sz="1100">
              <a:latin typeface="+mj-lt"/>
            </a:rPr>
            <a:t>Development of </a:t>
          </a:r>
          <a:r>
            <a:rPr lang="en-GB" sz="1100" b="1">
              <a:latin typeface="+mj-lt"/>
            </a:rPr>
            <a:t>life cycle assessment </a:t>
          </a:r>
          <a:r>
            <a:rPr lang="en-GB" sz="1100">
              <a:latin typeface="+mj-lt"/>
            </a:rPr>
            <a:t>and </a:t>
          </a:r>
          <a:r>
            <a:rPr lang="en-GB" sz="1100" b="1">
              <a:latin typeface="+mj-lt"/>
            </a:rPr>
            <a:t>lean production skills </a:t>
          </a:r>
          <a:r>
            <a:rPr lang="en-GB" sz="1100">
              <a:latin typeface="+mj-lt"/>
            </a:rPr>
            <a:t>for </a:t>
          </a:r>
          <a:r>
            <a:rPr lang="en-GB" sz="1100" b="1">
              <a:latin typeface="+mj-lt"/>
            </a:rPr>
            <a:t>CO2 neutral manufacturing </a:t>
          </a:r>
          <a:r>
            <a:rPr lang="en-GB" sz="1100">
              <a:latin typeface="+mj-lt"/>
            </a:rPr>
            <a:t>for any hierarchical level or functional area of the company/organisation.</a:t>
          </a:r>
          <a:endParaRPr lang="en-US" sz="1100">
            <a:latin typeface="+mj-lt"/>
          </a:endParaRPr>
        </a:p>
      </dgm:t>
    </dgm:pt>
    <dgm:pt modelId="{FE8D5EFE-D646-4508-9775-84347737A95E}" type="parTrans" cxnId="{B76DB450-E83F-4C1A-87E8-FDDD800953EA}">
      <dgm:prSet/>
      <dgm:spPr/>
      <dgm:t>
        <a:bodyPr/>
        <a:lstStyle/>
        <a:p>
          <a:endParaRPr lang="en-US">
            <a:latin typeface="+mj-lt"/>
          </a:endParaRPr>
        </a:p>
      </dgm:t>
    </dgm:pt>
    <dgm:pt modelId="{6552794B-BD59-4403-B222-BFEFCCE976A0}" type="sibTrans" cxnId="{B76DB450-E83F-4C1A-87E8-FDDD800953EA}">
      <dgm:prSet/>
      <dgm:spPr/>
      <dgm:t>
        <a:bodyPr/>
        <a:lstStyle/>
        <a:p>
          <a:endParaRPr lang="en-US">
            <a:latin typeface="+mj-lt"/>
          </a:endParaRPr>
        </a:p>
      </dgm:t>
    </dgm:pt>
    <dgm:pt modelId="{A4B10CD7-F2E3-4EC5-A21E-BBDD52D93376}">
      <dgm:prSet>
        <dgm:style>
          <a:lnRef idx="2">
            <a:schemeClr val="accent2"/>
          </a:lnRef>
          <a:fillRef idx="1">
            <a:schemeClr val="lt1"/>
          </a:fillRef>
          <a:effectRef idx="0">
            <a:schemeClr val="accent2"/>
          </a:effectRef>
          <a:fontRef idx="minor">
            <a:schemeClr val="dk1"/>
          </a:fontRef>
        </dgm:style>
      </dgm:prSet>
      <dgm:spPr/>
      <dgm:t>
        <a:bodyPr/>
        <a:lstStyle/>
        <a:p>
          <a:r>
            <a:rPr lang="en-GB" b="1">
              <a:latin typeface="+mj-lt"/>
            </a:rPr>
            <a:t>Barriers </a:t>
          </a:r>
          <a:endParaRPr lang="en-US">
            <a:latin typeface="+mj-lt"/>
          </a:endParaRPr>
        </a:p>
      </dgm:t>
    </dgm:pt>
    <dgm:pt modelId="{44AE3884-0B78-49D5-9B11-CA1999C0A4CA}" type="parTrans" cxnId="{3A308F84-EBF4-4293-90D9-3D4E3A792447}">
      <dgm:prSet/>
      <dgm:spPr/>
      <dgm:t>
        <a:bodyPr/>
        <a:lstStyle/>
        <a:p>
          <a:endParaRPr lang="en-US">
            <a:latin typeface="+mj-lt"/>
          </a:endParaRPr>
        </a:p>
      </dgm:t>
    </dgm:pt>
    <dgm:pt modelId="{8BE5735C-F6A3-4724-804F-F76AFE5F9444}" type="sibTrans" cxnId="{3A308F84-EBF4-4293-90D9-3D4E3A792447}">
      <dgm:prSet/>
      <dgm:spPr/>
      <dgm:t>
        <a:bodyPr/>
        <a:lstStyle/>
        <a:p>
          <a:endParaRPr lang="en-US">
            <a:latin typeface="+mj-lt"/>
          </a:endParaRPr>
        </a:p>
      </dgm:t>
    </dgm:pt>
    <dgm:pt modelId="{DAC01BB7-BB83-4E7B-9358-F82E3934ACA8}">
      <dgm:prSet custT="1"/>
      <dgm:spPr/>
      <dgm:t>
        <a:bodyPr/>
        <a:lstStyle/>
        <a:p>
          <a:pPr marL="180975" lvl="1" indent="-180975" algn="l" defTabSz="488950">
            <a:lnSpc>
              <a:spcPct val="90000"/>
            </a:lnSpc>
            <a:spcBef>
              <a:spcPct val="0"/>
            </a:spcBef>
            <a:spcAft>
              <a:spcPct val="20000"/>
            </a:spcAft>
            <a:buChar char="•"/>
          </a:pPr>
          <a:r>
            <a:rPr lang="en-GB" sz="1100" kern="1200">
              <a:solidFill>
                <a:srgbClr val="031241">
                  <a:hueOff val="0"/>
                  <a:satOff val="0"/>
                  <a:lumOff val="0"/>
                  <a:alphaOff val="0"/>
                </a:srgbClr>
              </a:solidFill>
              <a:latin typeface="Calibri Light" panose="020F0302020204030204"/>
              <a:ea typeface="+mn-ea"/>
              <a:cs typeface="+mn-cs"/>
            </a:rPr>
            <a:t>the </a:t>
          </a:r>
          <a:r>
            <a:rPr lang="en-GB" sz="1100" b="1" kern="1200">
              <a:solidFill>
                <a:srgbClr val="031241">
                  <a:hueOff val="0"/>
                  <a:satOff val="0"/>
                  <a:lumOff val="0"/>
                  <a:alphaOff val="0"/>
                </a:srgbClr>
              </a:solidFill>
              <a:latin typeface="Calibri Light" panose="020F0302020204030204"/>
              <a:ea typeface="+mn-ea"/>
              <a:cs typeface="+mn-cs"/>
            </a:rPr>
            <a:t>high cost </a:t>
          </a:r>
          <a:r>
            <a:rPr lang="en-GB" sz="1100" kern="1200">
              <a:solidFill>
                <a:srgbClr val="031241">
                  <a:hueOff val="0"/>
                  <a:satOff val="0"/>
                  <a:lumOff val="0"/>
                  <a:alphaOff val="0"/>
                </a:srgbClr>
              </a:solidFill>
              <a:latin typeface="Calibri Light" panose="020F0302020204030204"/>
              <a:ea typeface="+mn-ea"/>
              <a:cs typeface="+mn-cs"/>
            </a:rPr>
            <a:t>of implementing such technologies</a:t>
          </a:r>
          <a:endParaRPr lang="en-US" sz="1100" kern="1200">
            <a:solidFill>
              <a:srgbClr val="031241">
                <a:hueOff val="0"/>
                <a:satOff val="0"/>
                <a:lumOff val="0"/>
                <a:alphaOff val="0"/>
              </a:srgbClr>
            </a:solidFill>
            <a:latin typeface="Calibri Light" panose="020F0302020204030204"/>
            <a:ea typeface="+mn-ea"/>
            <a:cs typeface="+mn-cs"/>
          </a:endParaRPr>
        </a:p>
      </dgm:t>
    </dgm:pt>
    <dgm:pt modelId="{41E1E533-74BE-435A-B8E1-83BEA862BAC7}" type="parTrans" cxnId="{A216324C-C50E-4D9F-AD89-8A98CAFBA31B}">
      <dgm:prSet/>
      <dgm:spPr/>
      <dgm:t>
        <a:bodyPr/>
        <a:lstStyle/>
        <a:p>
          <a:endParaRPr lang="en-US">
            <a:latin typeface="+mj-lt"/>
          </a:endParaRPr>
        </a:p>
      </dgm:t>
    </dgm:pt>
    <dgm:pt modelId="{76526BEE-BE35-4DEE-A85F-6F819C0E5AFF}" type="sibTrans" cxnId="{A216324C-C50E-4D9F-AD89-8A98CAFBA31B}">
      <dgm:prSet/>
      <dgm:spPr/>
      <dgm:t>
        <a:bodyPr/>
        <a:lstStyle/>
        <a:p>
          <a:endParaRPr lang="en-US">
            <a:latin typeface="+mj-lt"/>
          </a:endParaRPr>
        </a:p>
      </dgm:t>
    </dgm:pt>
    <dgm:pt modelId="{39AEE728-32E1-4410-A32D-4AB84504F1C6}">
      <dgm:prSet custT="1"/>
      <dgm:spPr/>
      <dgm:t>
        <a:bodyPr/>
        <a:lstStyle/>
        <a:p>
          <a:pPr marL="180975" lvl="1" indent="-180975" algn="l" defTabSz="488950">
            <a:lnSpc>
              <a:spcPct val="90000"/>
            </a:lnSpc>
            <a:spcBef>
              <a:spcPct val="0"/>
            </a:spcBef>
            <a:spcAft>
              <a:spcPct val="20000"/>
            </a:spcAft>
            <a:buChar char="•"/>
          </a:pPr>
          <a:r>
            <a:rPr lang="en-GB" sz="1100" kern="1200">
              <a:solidFill>
                <a:srgbClr val="031241">
                  <a:hueOff val="0"/>
                  <a:satOff val="0"/>
                  <a:lumOff val="0"/>
                  <a:alphaOff val="0"/>
                </a:srgbClr>
              </a:solidFill>
              <a:latin typeface="Calibri Light" panose="020F0302020204030204"/>
              <a:ea typeface="+mn-ea"/>
              <a:cs typeface="+mn-cs"/>
            </a:rPr>
            <a:t>the </a:t>
          </a:r>
          <a:r>
            <a:rPr lang="en-GB" sz="1100" b="1" kern="1200">
              <a:solidFill>
                <a:srgbClr val="031241">
                  <a:hueOff val="0"/>
                  <a:satOff val="0"/>
                  <a:lumOff val="0"/>
                  <a:alphaOff val="0"/>
                </a:srgbClr>
              </a:solidFill>
              <a:latin typeface="Calibri Light" panose="020F0302020204030204"/>
              <a:ea typeface="+mn-ea"/>
              <a:cs typeface="+mn-cs"/>
            </a:rPr>
            <a:t>complexity </a:t>
          </a:r>
          <a:r>
            <a:rPr lang="en-GB" sz="1100" kern="1200">
              <a:solidFill>
                <a:srgbClr val="031241">
                  <a:hueOff val="0"/>
                  <a:satOff val="0"/>
                  <a:lumOff val="0"/>
                  <a:alphaOff val="0"/>
                </a:srgbClr>
              </a:solidFill>
              <a:latin typeface="Calibri Light" panose="020F0302020204030204"/>
              <a:ea typeface="+mn-ea"/>
              <a:cs typeface="+mn-cs"/>
            </a:rPr>
            <a:t>and </a:t>
          </a:r>
          <a:r>
            <a:rPr lang="en-GB" sz="1100" b="1" kern="1200">
              <a:solidFill>
                <a:srgbClr val="031241">
                  <a:hueOff val="0"/>
                  <a:satOff val="0"/>
                  <a:lumOff val="0"/>
                  <a:alphaOff val="0"/>
                </a:srgbClr>
              </a:solidFill>
              <a:latin typeface="Calibri Light" panose="020F0302020204030204"/>
              <a:ea typeface="+mn-ea"/>
              <a:cs typeface="+mn-cs"/>
            </a:rPr>
            <a:t>technically advanced nature </a:t>
          </a:r>
          <a:r>
            <a:rPr lang="en-GB" sz="1100" kern="1200">
              <a:solidFill>
                <a:srgbClr val="031241">
                  <a:hueOff val="0"/>
                  <a:satOff val="0"/>
                  <a:lumOff val="0"/>
                  <a:alphaOff val="0"/>
                </a:srgbClr>
              </a:solidFill>
              <a:latin typeface="Calibri Light" panose="020F0302020204030204"/>
              <a:ea typeface="+mn-ea"/>
              <a:cs typeface="+mn-cs"/>
            </a:rPr>
            <a:t>of these technologies that explain a </a:t>
          </a:r>
          <a:r>
            <a:rPr lang="en-GB" sz="1100" b="1" kern="1200">
              <a:solidFill>
                <a:srgbClr val="031241">
                  <a:hueOff val="0"/>
                  <a:satOff val="0"/>
                  <a:lumOff val="0"/>
                  <a:alphaOff val="0"/>
                </a:srgbClr>
              </a:solidFill>
              <a:latin typeface="Calibri Light" panose="020F0302020204030204"/>
              <a:ea typeface="+mn-ea"/>
              <a:cs typeface="+mn-cs"/>
            </a:rPr>
            <a:t>lack of awareness </a:t>
          </a:r>
          <a:r>
            <a:rPr lang="en-GB" sz="1100" kern="1200">
              <a:solidFill>
                <a:srgbClr val="031241">
                  <a:hueOff val="0"/>
                  <a:satOff val="0"/>
                  <a:lumOff val="0"/>
                  <a:alphaOff val="0"/>
                </a:srgbClr>
              </a:solidFill>
              <a:latin typeface="Calibri Light" panose="020F0302020204030204"/>
              <a:ea typeface="+mn-ea"/>
              <a:cs typeface="+mn-cs"/>
            </a:rPr>
            <a:t>and </a:t>
          </a:r>
          <a:r>
            <a:rPr lang="en-GB" sz="1100" b="1" kern="1200">
              <a:solidFill>
                <a:srgbClr val="031241">
                  <a:hueOff val="0"/>
                  <a:satOff val="0"/>
                  <a:lumOff val="0"/>
                  <a:alphaOff val="0"/>
                </a:srgbClr>
              </a:solidFill>
              <a:latin typeface="Calibri Light" panose="020F0302020204030204"/>
              <a:ea typeface="+mn-ea"/>
              <a:cs typeface="+mn-cs"/>
            </a:rPr>
            <a:t>knowledge</a:t>
          </a:r>
          <a:r>
            <a:rPr lang="en-GB" sz="1100" kern="1200">
              <a:solidFill>
                <a:srgbClr val="031241">
                  <a:hueOff val="0"/>
                  <a:satOff val="0"/>
                  <a:lumOff val="0"/>
                  <a:alphaOff val="0"/>
                </a:srgbClr>
              </a:solidFill>
              <a:latin typeface="Calibri Light" panose="020F0302020204030204"/>
              <a:ea typeface="+mn-ea"/>
              <a:cs typeface="+mn-cs"/>
            </a:rPr>
            <a:t> of the operators, designers, and managers. </a:t>
          </a:r>
          <a:endParaRPr lang="en-US" sz="1100" kern="1200">
            <a:solidFill>
              <a:srgbClr val="031241">
                <a:hueOff val="0"/>
                <a:satOff val="0"/>
                <a:lumOff val="0"/>
                <a:alphaOff val="0"/>
              </a:srgbClr>
            </a:solidFill>
            <a:latin typeface="Calibri Light" panose="020F0302020204030204"/>
            <a:ea typeface="+mn-ea"/>
            <a:cs typeface="+mn-cs"/>
          </a:endParaRPr>
        </a:p>
      </dgm:t>
    </dgm:pt>
    <dgm:pt modelId="{44F0073E-01AB-4BB1-A591-C47052EBFD65}" type="parTrans" cxnId="{3616D826-BAC1-461D-AB38-EE431BDC0DF3}">
      <dgm:prSet/>
      <dgm:spPr/>
      <dgm:t>
        <a:bodyPr/>
        <a:lstStyle/>
        <a:p>
          <a:endParaRPr lang="en-US">
            <a:latin typeface="+mj-lt"/>
          </a:endParaRPr>
        </a:p>
      </dgm:t>
    </dgm:pt>
    <dgm:pt modelId="{FA17C5F9-8EFD-4D27-BF32-FB39E321CF9D}" type="sibTrans" cxnId="{3616D826-BAC1-461D-AB38-EE431BDC0DF3}">
      <dgm:prSet/>
      <dgm:spPr/>
      <dgm:t>
        <a:bodyPr/>
        <a:lstStyle/>
        <a:p>
          <a:endParaRPr lang="en-US">
            <a:latin typeface="+mj-lt"/>
          </a:endParaRPr>
        </a:p>
      </dgm:t>
    </dgm:pt>
    <dgm:pt modelId="{876808F3-60C9-4F72-85F6-627C441DE65D}">
      <dgm:prSet custT="1"/>
      <dgm:spPr/>
      <dgm:t>
        <a:bodyPr/>
        <a:lstStyle/>
        <a:p>
          <a:pPr marL="180975" lvl="1" indent="-180975" algn="l" defTabSz="488950">
            <a:lnSpc>
              <a:spcPct val="90000"/>
            </a:lnSpc>
            <a:spcBef>
              <a:spcPct val="0"/>
            </a:spcBef>
            <a:spcAft>
              <a:spcPct val="20000"/>
            </a:spcAft>
            <a:buChar char="•"/>
          </a:pPr>
          <a:r>
            <a:rPr lang="en-GB" sz="1100" kern="1200" dirty="0">
              <a:solidFill>
                <a:srgbClr val="031241">
                  <a:hueOff val="0"/>
                  <a:satOff val="0"/>
                  <a:lumOff val="0"/>
                  <a:alphaOff val="0"/>
                </a:srgbClr>
              </a:solidFill>
              <a:latin typeface="Calibri Light" panose="020F0302020204030204"/>
              <a:ea typeface="+mn-ea"/>
              <a:cs typeface="+mn-cs"/>
            </a:rPr>
            <a:t>lack </a:t>
          </a:r>
          <a:r>
            <a:rPr lang="en-GB" sz="1100" b="1" kern="1200" dirty="0">
              <a:solidFill>
                <a:srgbClr val="031241">
                  <a:hueOff val="0"/>
                  <a:satOff val="0"/>
                  <a:lumOff val="0"/>
                  <a:alphaOff val="0"/>
                </a:srgbClr>
              </a:solidFill>
              <a:latin typeface="Calibri Light" panose="020F0302020204030204"/>
              <a:ea typeface="+mn-ea"/>
              <a:cs typeface="+mn-cs"/>
            </a:rPr>
            <a:t>of knowledge transfer </a:t>
          </a:r>
          <a:r>
            <a:rPr lang="en-GB" sz="1100" kern="1200" dirty="0">
              <a:solidFill>
                <a:srgbClr val="031241">
                  <a:hueOff val="0"/>
                  <a:satOff val="0"/>
                  <a:lumOff val="0"/>
                  <a:alphaOff val="0"/>
                </a:srgbClr>
              </a:solidFill>
              <a:latin typeface="Calibri Light" panose="020F0302020204030204"/>
              <a:ea typeface="+mn-ea"/>
              <a:cs typeface="+mn-cs"/>
            </a:rPr>
            <a:t>from academia to industry is a deterrent factor. </a:t>
          </a:r>
          <a:endParaRPr lang="en-US" sz="1100" kern="1200" dirty="0">
            <a:solidFill>
              <a:srgbClr val="031241">
                <a:hueOff val="0"/>
                <a:satOff val="0"/>
                <a:lumOff val="0"/>
                <a:alphaOff val="0"/>
              </a:srgbClr>
            </a:solidFill>
            <a:latin typeface="Calibri Light" panose="020F0302020204030204"/>
            <a:ea typeface="+mn-ea"/>
            <a:cs typeface="+mn-cs"/>
          </a:endParaRPr>
        </a:p>
      </dgm:t>
    </dgm:pt>
    <dgm:pt modelId="{6EAE1FF2-F61F-449F-98D1-D9B4C9490BDA}" type="parTrans" cxnId="{BCFD1FA9-0F31-4CF5-8568-88B66F511512}">
      <dgm:prSet/>
      <dgm:spPr/>
      <dgm:t>
        <a:bodyPr/>
        <a:lstStyle/>
        <a:p>
          <a:endParaRPr lang="en-US">
            <a:latin typeface="+mj-lt"/>
          </a:endParaRPr>
        </a:p>
      </dgm:t>
    </dgm:pt>
    <dgm:pt modelId="{CC674174-0543-463B-BC13-B7D44406893A}" type="sibTrans" cxnId="{BCFD1FA9-0F31-4CF5-8568-88B66F511512}">
      <dgm:prSet/>
      <dgm:spPr/>
      <dgm:t>
        <a:bodyPr/>
        <a:lstStyle/>
        <a:p>
          <a:endParaRPr lang="en-US">
            <a:latin typeface="+mj-lt"/>
          </a:endParaRPr>
        </a:p>
      </dgm:t>
    </dgm:pt>
    <dgm:pt modelId="{2B92B77E-3361-4E48-BF1E-C3DE2BC42603}">
      <dgm:prSet/>
      <dgm:spPr/>
      <dgm:t>
        <a:bodyPr/>
        <a:lstStyle/>
        <a:p>
          <a:pPr marL="57150" indent="0"/>
          <a:endParaRPr lang="en-US" sz="1100">
            <a:latin typeface="+mj-lt"/>
          </a:endParaRPr>
        </a:p>
      </dgm:t>
    </dgm:pt>
    <dgm:pt modelId="{585BE79F-A284-4A3B-8F5D-71EF15A3D730}" type="parTrans" cxnId="{4122516A-1840-4B12-A320-3D39C1240A73}">
      <dgm:prSet/>
      <dgm:spPr/>
      <dgm:t>
        <a:bodyPr/>
        <a:lstStyle/>
        <a:p>
          <a:endParaRPr lang="en-GB"/>
        </a:p>
      </dgm:t>
    </dgm:pt>
    <dgm:pt modelId="{9DDC6A7A-6D5D-482E-8D58-7018DB4729B5}" type="sibTrans" cxnId="{4122516A-1840-4B12-A320-3D39C1240A73}">
      <dgm:prSet/>
      <dgm:spPr/>
      <dgm:t>
        <a:bodyPr/>
        <a:lstStyle/>
        <a:p>
          <a:endParaRPr lang="en-GB"/>
        </a:p>
      </dgm:t>
    </dgm:pt>
    <dgm:pt modelId="{6F688FA0-B56F-4D6A-9B78-5B1E877D87EC}">
      <dgm:prSet custT="1"/>
      <dgm:spPr/>
      <dgm:t>
        <a:bodyPr/>
        <a:lstStyle/>
        <a:p>
          <a:pPr marL="57150" indent="0"/>
          <a:endParaRPr lang="en-US" sz="400">
            <a:latin typeface="+mj-lt"/>
          </a:endParaRPr>
        </a:p>
      </dgm:t>
    </dgm:pt>
    <dgm:pt modelId="{F0C68CC7-4A46-4C79-8720-3CA83B0E9D6A}" type="parTrans" cxnId="{79B44F02-CF3F-4DBF-B6BA-C3C4A99A9F0E}">
      <dgm:prSet/>
      <dgm:spPr/>
      <dgm:t>
        <a:bodyPr/>
        <a:lstStyle/>
        <a:p>
          <a:endParaRPr lang="en-GB"/>
        </a:p>
      </dgm:t>
    </dgm:pt>
    <dgm:pt modelId="{B001800B-4D75-45B6-946C-97903B7EDBF4}" type="sibTrans" cxnId="{79B44F02-CF3F-4DBF-B6BA-C3C4A99A9F0E}">
      <dgm:prSet/>
      <dgm:spPr/>
      <dgm:t>
        <a:bodyPr/>
        <a:lstStyle/>
        <a:p>
          <a:endParaRPr lang="en-GB"/>
        </a:p>
      </dgm:t>
    </dgm:pt>
    <dgm:pt modelId="{14CB6AF5-223B-4334-AD80-0382D95C9C96}">
      <dgm:prSet custT="1"/>
      <dgm:spPr/>
      <dgm:t>
        <a:bodyPr/>
        <a:lstStyle/>
        <a:p>
          <a:pPr marL="57150" lvl="1" indent="0" algn="l" defTabSz="177800">
            <a:lnSpc>
              <a:spcPct val="90000"/>
            </a:lnSpc>
            <a:spcBef>
              <a:spcPct val="0"/>
            </a:spcBef>
            <a:spcAft>
              <a:spcPct val="20000"/>
            </a:spcAft>
          </a:pPr>
          <a:endParaRPr lang="en-US" sz="400" kern="1200">
            <a:latin typeface="+mj-lt"/>
          </a:endParaRPr>
        </a:p>
      </dgm:t>
    </dgm:pt>
    <dgm:pt modelId="{82B6EDDE-6605-46B4-A0C6-5B0A373E5D22}" type="parTrans" cxnId="{685510A6-F274-48B4-A5B3-B797F174F15E}">
      <dgm:prSet/>
      <dgm:spPr/>
      <dgm:t>
        <a:bodyPr/>
        <a:lstStyle/>
        <a:p>
          <a:endParaRPr lang="en-GB"/>
        </a:p>
      </dgm:t>
    </dgm:pt>
    <dgm:pt modelId="{A770B764-5014-4BEE-A16F-376673D1BED7}" type="sibTrans" cxnId="{685510A6-F274-48B4-A5B3-B797F174F15E}">
      <dgm:prSet/>
      <dgm:spPr/>
      <dgm:t>
        <a:bodyPr/>
        <a:lstStyle/>
        <a:p>
          <a:endParaRPr lang="en-GB"/>
        </a:p>
      </dgm:t>
    </dgm:pt>
    <dgm:pt modelId="{3F5CA72B-2B43-4C61-841D-9C964B50588B}">
      <dgm:prSet/>
      <dgm:spPr/>
      <dgm:t>
        <a:bodyPr/>
        <a:lstStyle/>
        <a:p>
          <a:pPr marL="180975" indent="-180975"/>
          <a:r>
            <a:rPr lang="en-GB" sz="1100">
              <a:latin typeface="+mj-lt"/>
            </a:rPr>
            <a:t>Development of a </a:t>
          </a:r>
          <a:r>
            <a:rPr lang="en-GB" sz="1100" b="1">
              <a:latin typeface="+mj-lt"/>
            </a:rPr>
            <a:t>personnel holistic sustainability view </a:t>
          </a:r>
          <a:r>
            <a:rPr lang="en-GB" sz="1100">
              <a:latin typeface="+mj-lt"/>
            </a:rPr>
            <a:t>of product design principles, production line, and the use of sustainable materials.</a:t>
          </a:r>
          <a:endParaRPr lang="en-US" sz="1100">
            <a:latin typeface="+mj-lt"/>
          </a:endParaRPr>
        </a:p>
      </dgm:t>
    </dgm:pt>
    <dgm:pt modelId="{4299DCEF-A35F-4E15-848C-6B3CC91FE84B}" type="sibTrans" cxnId="{8F2EA6C9-84F6-4455-8855-4DADA4BDD1FA}">
      <dgm:prSet/>
      <dgm:spPr/>
      <dgm:t>
        <a:bodyPr/>
        <a:lstStyle/>
        <a:p>
          <a:endParaRPr lang="en-US">
            <a:latin typeface="+mj-lt"/>
          </a:endParaRPr>
        </a:p>
      </dgm:t>
    </dgm:pt>
    <dgm:pt modelId="{04DDA943-9E2E-4E9D-8C7E-C1CB7F344096}" type="parTrans" cxnId="{8F2EA6C9-84F6-4455-8855-4DADA4BDD1FA}">
      <dgm:prSet/>
      <dgm:spPr/>
      <dgm:t>
        <a:bodyPr/>
        <a:lstStyle/>
        <a:p>
          <a:endParaRPr lang="en-US">
            <a:latin typeface="+mj-lt"/>
          </a:endParaRPr>
        </a:p>
      </dgm:t>
    </dgm:pt>
    <dgm:pt modelId="{CD5DF6AB-464F-4EC5-962D-F72987605E40}">
      <dgm:prSet/>
      <dgm:spPr/>
      <dgm:t>
        <a:bodyPr/>
        <a:lstStyle/>
        <a:p>
          <a:pPr marL="180975" indent="-180975"/>
          <a:r>
            <a:rPr lang="en-GB" sz="1100" b="1">
              <a:latin typeface="+mj-lt"/>
            </a:rPr>
            <a:t>Standards and best practices </a:t>
          </a:r>
          <a:r>
            <a:rPr lang="en-GB" sz="1100">
              <a:latin typeface="+mj-lt"/>
            </a:rPr>
            <a:t>for the manufacturing industry, including capability building for compliance with EC/national/regional regulations and directives.</a:t>
          </a:r>
          <a:endParaRPr lang="en-US" sz="1100">
            <a:latin typeface="+mj-lt"/>
          </a:endParaRPr>
        </a:p>
      </dgm:t>
    </dgm:pt>
    <dgm:pt modelId="{6B816E20-8B5C-421A-8C5E-C1EEFFBE6577}" type="sibTrans" cxnId="{4142F671-2919-45EF-AE73-95876E2FD32C}">
      <dgm:prSet/>
      <dgm:spPr/>
      <dgm:t>
        <a:bodyPr/>
        <a:lstStyle/>
        <a:p>
          <a:endParaRPr lang="en-US">
            <a:latin typeface="+mj-lt"/>
          </a:endParaRPr>
        </a:p>
      </dgm:t>
    </dgm:pt>
    <dgm:pt modelId="{82AD17B0-AC86-4D84-8656-5B874E8DFB11}" type="parTrans" cxnId="{4142F671-2919-45EF-AE73-95876E2FD32C}">
      <dgm:prSet/>
      <dgm:spPr/>
      <dgm:t>
        <a:bodyPr/>
        <a:lstStyle/>
        <a:p>
          <a:endParaRPr lang="en-US">
            <a:latin typeface="+mj-lt"/>
          </a:endParaRPr>
        </a:p>
      </dgm:t>
    </dgm:pt>
    <dgm:pt modelId="{398CE447-3DB9-45BC-8A8C-CD65D7279DE1}">
      <dgm:prSet/>
      <dgm:spPr/>
      <dgm:t>
        <a:bodyPr/>
        <a:lstStyle/>
        <a:p>
          <a:pPr marL="180975" indent="-180975"/>
          <a:r>
            <a:rPr lang="en-GB" sz="1100">
              <a:latin typeface="+mj-lt"/>
            </a:rPr>
            <a:t>Development of toolkits and metrics for </a:t>
          </a:r>
          <a:r>
            <a:rPr lang="en-GB" sz="1100" b="1">
              <a:latin typeface="+mj-lt"/>
            </a:rPr>
            <a:t>measuring sustainability </a:t>
          </a:r>
          <a:r>
            <a:rPr lang="en-GB" sz="1100">
              <a:latin typeface="+mj-lt"/>
            </a:rPr>
            <a:t>in factories.</a:t>
          </a:r>
          <a:endParaRPr lang="en-US" sz="1100">
            <a:latin typeface="+mj-lt"/>
          </a:endParaRPr>
        </a:p>
      </dgm:t>
    </dgm:pt>
    <dgm:pt modelId="{1679445A-B245-4A4C-89E2-BACE280662FB}" type="sibTrans" cxnId="{863E8E66-D96D-47A2-8DE0-9BF5B100565B}">
      <dgm:prSet/>
      <dgm:spPr/>
      <dgm:t>
        <a:bodyPr/>
        <a:lstStyle/>
        <a:p>
          <a:endParaRPr lang="en-US">
            <a:latin typeface="+mj-lt"/>
          </a:endParaRPr>
        </a:p>
      </dgm:t>
    </dgm:pt>
    <dgm:pt modelId="{C05F8EBF-950A-4297-B671-DE1E4A477995}" type="parTrans" cxnId="{863E8E66-D96D-47A2-8DE0-9BF5B100565B}">
      <dgm:prSet/>
      <dgm:spPr/>
      <dgm:t>
        <a:bodyPr/>
        <a:lstStyle/>
        <a:p>
          <a:endParaRPr lang="en-US">
            <a:latin typeface="+mj-lt"/>
          </a:endParaRPr>
        </a:p>
      </dgm:t>
    </dgm:pt>
    <dgm:pt modelId="{AEA29097-2F8F-4E98-A690-24DB18E4EA07}" type="pres">
      <dgm:prSet presAssocID="{F17613D8-FD35-4AA1-826E-3051BF3A4925}" presName="linear" presStyleCnt="0">
        <dgm:presLayoutVars>
          <dgm:animLvl val="lvl"/>
          <dgm:resizeHandles val="exact"/>
        </dgm:presLayoutVars>
      </dgm:prSet>
      <dgm:spPr/>
    </dgm:pt>
    <dgm:pt modelId="{9191D403-C7C6-4927-8198-7396F5260540}" type="pres">
      <dgm:prSet presAssocID="{BB39132A-BEB2-471B-A81A-39EE6E0C5FA5}" presName="parentText" presStyleLbl="node1" presStyleIdx="0" presStyleCnt="2">
        <dgm:presLayoutVars>
          <dgm:chMax val="0"/>
          <dgm:bulletEnabled val="1"/>
        </dgm:presLayoutVars>
      </dgm:prSet>
      <dgm:spPr>
        <a:prstGeom prst="round2DiagRect">
          <a:avLst/>
        </a:prstGeom>
      </dgm:spPr>
    </dgm:pt>
    <dgm:pt modelId="{C76882BE-E346-4DD1-84B0-2FD57BF79AD4}" type="pres">
      <dgm:prSet presAssocID="{BB39132A-BEB2-471B-A81A-39EE6E0C5FA5}" presName="childText" presStyleLbl="revTx" presStyleIdx="0" presStyleCnt="2">
        <dgm:presLayoutVars>
          <dgm:bulletEnabled val="1"/>
        </dgm:presLayoutVars>
      </dgm:prSet>
      <dgm:spPr/>
    </dgm:pt>
    <dgm:pt modelId="{9A4AAFA5-48BE-4DAA-8D88-C21F01B20C9F}" type="pres">
      <dgm:prSet presAssocID="{A4B10CD7-F2E3-4EC5-A21E-BBDD52D93376}" presName="parentText" presStyleLbl="node1" presStyleIdx="1" presStyleCnt="2">
        <dgm:presLayoutVars>
          <dgm:chMax val="0"/>
          <dgm:bulletEnabled val="1"/>
        </dgm:presLayoutVars>
      </dgm:prSet>
      <dgm:spPr>
        <a:prstGeom prst="round2DiagRect">
          <a:avLst/>
        </a:prstGeom>
      </dgm:spPr>
    </dgm:pt>
    <dgm:pt modelId="{A2C2796C-5D2A-4375-8AFF-5197F3F8250A}" type="pres">
      <dgm:prSet presAssocID="{A4B10CD7-F2E3-4EC5-A21E-BBDD52D93376}" presName="childText" presStyleLbl="revTx" presStyleIdx="1" presStyleCnt="2">
        <dgm:presLayoutVars>
          <dgm:bulletEnabled val="1"/>
        </dgm:presLayoutVars>
      </dgm:prSet>
      <dgm:spPr/>
    </dgm:pt>
  </dgm:ptLst>
  <dgm:cxnLst>
    <dgm:cxn modelId="{79B44F02-CF3F-4DBF-B6BA-C3C4A99A9F0E}" srcId="{BB39132A-BEB2-471B-A81A-39EE6E0C5FA5}" destId="{6F688FA0-B56F-4D6A-9B78-5B1E877D87EC}" srcOrd="0" destOrd="0" parTransId="{F0C68CC7-4A46-4C79-8720-3CA83B0E9D6A}" sibTransId="{B001800B-4D75-45B6-946C-97903B7EDBF4}"/>
    <dgm:cxn modelId="{D1454404-4B8D-4925-AC4C-53B03F652E6F}" type="presOf" srcId="{2B92B77E-3361-4E48-BF1E-C3DE2BC42603}" destId="{C76882BE-E346-4DD1-84B0-2FD57BF79AD4}" srcOrd="0" destOrd="5" presId="urn:microsoft.com/office/officeart/2005/8/layout/vList2"/>
    <dgm:cxn modelId="{ADDCC904-BB66-4B42-ADDC-9DD638B2E4CE}" type="presOf" srcId="{3F5CA72B-2B43-4C61-841D-9C964B50588B}" destId="{C76882BE-E346-4DD1-84B0-2FD57BF79AD4}" srcOrd="0" destOrd="2" presId="urn:microsoft.com/office/officeart/2005/8/layout/vList2"/>
    <dgm:cxn modelId="{3424BD12-E75F-4B83-97EC-CA34773C3E11}" type="presOf" srcId="{CD5DF6AB-464F-4EC5-962D-F72987605E40}" destId="{C76882BE-E346-4DD1-84B0-2FD57BF79AD4}" srcOrd="0" destOrd="3" presId="urn:microsoft.com/office/officeart/2005/8/layout/vList2"/>
    <dgm:cxn modelId="{3616D826-BAC1-461D-AB38-EE431BDC0DF3}" srcId="{A4B10CD7-F2E3-4EC5-A21E-BBDD52D93376}" destId="{39AEE728-32E1-4410-A32D-4AB84504F1C6}" srcOrd="2" destOrd="0" parTransId="{44F0073E-01AB-4BB1-A591-C47052EBFD65}" sibTransId="{FA17C5F9-8EFD-4D27-BF32-FB39E321CF9D}"/>
    <dgm:cxn modelId="{D4AB5E35-F119-4DDD-BABF-847BB86DCD0C}" type="presOf" srcId="{398CE447-3DB9-45BC-8A8C-CD65D7279DE1}" destId="{C76882BE-E346-4DD1-84B0-2FD57BF79AD4}" srcOrd="0" destOrd="4" presId="urn:microsoft.com/office/officeart/2005/8/layout/vList2"/>
    <dgm:cxn modelId="{863E8E66-D96D-47A2-8DE0-9BF5B100565B}" srcId="{BB39132A-BEB2-471B-A81A-39EE6E0C5FA5}" destId="{398CE447-3DB9-45BC-8A8C-CD65D7279DE1}" srcOrd="4" destOrd="0" parTransId="{C05F8EBF-950A-4297-B671-DE1E4A477995}" sibTransId="{1679445A-B245-4A4C-89E2-BACE280662FB}"/>
    <dgm:cxn modelId="{7E29FC66-8EC6-4CA6-A578-1AC8C2C6F028}" type="presOf" srcId="{BB39132A-BEB2-471B-A81A-39EE6E0C5FA5}" destId="{9191D403-C7C6-4927-8198-7396F5260540}" srcOrd="0" destOrd="0" presId="urn:microsoft.com/office/officeart/2005/8/layout/vList2"/>
    <dgm:cxn modelId="{4122516A-1840-4B12-A320-3D39C1240A73}" srcId="{BB39132A-BEB2-471B-A81A-39EE6E0C5FA5}" destId="{2B92B77E-3361-4E48-BF1E-C3DE2BC42603}" srcOrd="5" destOrd="0" parTransId="{585BE79F-A284-4A3B-8F5D-71EF15A3D730}" sibTransId="{9DDC6A7A-6D5D-482E-8D58-7018DB4729B5}"/>
    <dgm:cxn modelId="{A216324C-C50E-4D9F-AD89-8A98CAFBA31B}" srcId="{A4B10CD7-F2E3-4EC5-A21E-BBDD52D93376}" destId="{DAC01BB7-BB83-4E7B-9358-F82E3934ACA8}" srcOrd="1" destOrd="0" parTransId="{41E1E533-74BE-435A-B8E1-83BEA862BAC7}" sibTransId="{76526BEE-BE35-4DEE-A85F-6F819C0E5AFF}"/>
    <dgm:cxn modelId="{B76DB450-E83F-4C1A-87E8-FDDD800953EA}" srcId="{BB39132A-BEB2-471B-A81A-39EE6E0C5FA5}" destId="{BAB789B9-146C-49B0-9FF0-CE0323EE1BAA}" srcOrd="1" destOrd="0" parTransId="{FE8D5EFE-D646-4508-9775-84347737A95E}" sibTransId="{6552794B-BD59-4403-B222-BFEFCCE976A0}"/>
    <dgm:cxn modelId="{C60FE550-A4E4-4BFA-AA3C-3DD8AF8C721C}" type="presOf" srcId="{14CB6AF5-223B-4334-AD80-0382D95C9C96}" destId="{A2C2796C-5D2A-4375-8AFF-5197F3F8250A}" srcOrd="0" destOrd="0" presId="urn:microsoft.com/office/officeart/2005/8/layout/vList2"/>
    <dgm:cxn modelId="{4142F671-2919-45EF-AE73-95876E2FD32C}" srcId="{BB39132A-BEB2-471B-A81A-39EE6E0C5FA5}" destId="{CD5DF6AB-464F-4EC5-962D-F72987605E40}" srcOrd="3" destOrd="0" parTransId="{82AD17B0-AC86-4D84-8656-5B874E8DFB11}" sibTransId="{6B816E20-8B5C-421A-8C5E-C1EEFFBE6577}"/>
    <dgm:cxn modelId="{3A308F84-EBF4-4293-90D9-3D4E3A792447}" srcId="{F17613D8-FD35-4AA1-826E-3051BF3A4925}" destId="{A4B10CD7-F2E3-4EC5-A21E-BBDD52D93376}" srcOrd="1" destOrd="0" parTransId="{44AE3884-0B78-49D5-9B11-CA1999C0A4CA}" sibTransId="{8BE5735C-F6A3-4724-804F-F76AFE5F9444}"/>
    <dgm:cxn modelId="{317DCB9C-2FB4-4675-920B-BDAC48C89363}" type="presOf" srcId="{BAB789B9-146C-49B0-9FF0-CE0323EE1BAA}" destId="{C76882BE-E346-4DD1-84B0-2FD57BF79AD4}" srcOrd="0" destOrd="1" presId="urn:microsoft.com/office/officeart/2005/8/layout/vList2"/>
    <dgm:cxn modelId="{6D27E19C-8421-466A-9B70-C2D248924044}" type="presOf" srcId="{876808F3-60C9-4F72-85F6-627C441DE65D}" destId="{A2C2796C-5D2A-4375-8AFF-5197F3F8250A}" srcOrd="0" destOrd="3" presId="urn:microsoft.com/office/officeart/2005/8/layout/vList2"/>
    <dgm:cxn modelId="{685510A6-F274-48B4-A5B3-B797F174F15E}" srcId="{A4B10CD7-F2E3-4EC5-A21E-BBDD52D93376}" destId="{14CB6AF5-223B-4334-AD80-0382D95C9C96}" srcOrd="0" destOrd="0" parTransId="{82B6EDDE-6605-46B4-A0C6-5B0A373E5D22}" sibTransId="{A770B764-5014-4BEE-A16F-376673D1BED7}"/>
    <dgm:cxn modelId="{BCFD1FA9-0F31-4CF5-8568-88B66F511512}" srcId="{A4B10CD7-F2E3-4EC5-A21E-BBDD52D93376}" destId="{876808F3-60C9-4F72-85F6-627C441DE65D}" srcOrd="3" destOrd="0" parTransId="{6EAE1FF2-F61F-449F-98D1-D9B4C9490BDA}" sibTransId="{CC674174-0543-463B-BC13-B7D44406893A}"/>
    <dgm:cxn modelId="{E887D3BC-7E21-4059-A873-3DF8D0183E55}" type="presOf" srcId="{6F688FA0-B56F-4D6A-9B78-5B1E877D87EC}" destId="{C76882BE-E346-4DD1-84B0-2FD57BF79AD4}" srcOrd="0" destOrd="0" presId="urn:microsoft.com/office/officeart/2005/8/layout/vList2"/>
    <dgm:cxn modelId="{8F2EA6C9-84F6-4455-8855-4DADA4BDD1FA}" srcId="{BB39132A-BEB2-471B-A81A-39EE6E0C5FA5}" destId="{3F5CA72B-2B43-4C61-841D-9C964B50588B}" srcOrd="2" destOrd="0" parTransId="{04DDA943-9E2E-4E9D-8C7E-C1CB7F344096}" sibTransId="{4299DCEF-A35F-4E15-848C-6B3CC91FE84B}"/>
    <dgm:cxn modelId="{3EBBADCF-F131-4A7A-B400-7A411C1DB23F}" type="presOf" srcId="{F17613D8-FD35-4AA1-826E-3051BF3A4925}" destId="{AEA29097-2F8F-4E98-A690-24DB18E4EA07}" srcOrd="0" destOrd="0" presId="urn:microsoft.com/office/officeart/2005/8/layout/vList2"/>
    <dgm:cxn modelId="{839FEAD0-A0F9-4DAB-9698-CDBEB1022D53}" type="presOf" srcId="{A4B10CD7-F2E3-4EC5-A21E-BBDD52D93376}" destId="{9A4AAFA5-48BE-4DAA-8D88-C21F01B20C9F}" srcOrd="0" destOrd="0" presId="urn:microsoft.com/office/officeart/2005/8/layout/vList2"/>
    <dgm:cxn modelId="{7F9E3ED7-9E87-4737-AC92-34AC355A6421}" type="presOf" srcId="{39AEE728-32E1-4410-A32D-4AB84504F1C6}" destId="{A2C2796C-5D2A-4375-8AFF-5197F3F8250A}" srcOrd="0" destOrd="2" presId="urn:microsoft.com/office/officeart/2005/8/layout/vList2"/>
    <dgm:cxn modelId="{51711CF1-A140-4F83-8EF8-A7F79921BB76}" srcId="{F17613D8-FD35-4AA1-826E-3051BF3A4925}" destId="{BB39132A-BEB2-471B-A81A-39EE6E0C5FA5}" srcOrd="0" destOrd="0" parTransId="{6351E61C-39F3-48A3-97E7-430B0C3D59E0}" sibTransId="{02E4FF38-A0DA-4B10-B2F1-B30FEA64E694}"/>
    <dgm:cxn modelId="{7655DAF2-23EE-40B4-A2F7-02789A2A2C5F}" type="presOf" srcId="{DAC01BB7-BB83-4E7B-9358-F82E3934ACA8}" destId="{A2C2796C-5D2A-4375-8AFF-5197F3F8250A}" srcOrd="0" destOrd="1" presId="urn:microsoft.com/office/officeart/2005/8/layout/vList2"/>
    <dgm:cxn modelId="{28526166-803E-4793-93D0-45C2BF1CAFDF}" type="presParOf" srcId="{AEA29097-2F8F-4E98-A690-24DB18E4EA07}" destId="{9191D403-C7C6-4927-8198-7396F5260540}" srcOrd="0" destOrd="0" presId="urn:microsoft.com/office/officeart/2005/8/layout/vList2"/>
    <dgm:cxn modelId="{287B8E70-9DE7-4091-A8F2-148B0CFDAA36}" type="presParOf" srcId="{AEA29097-2F8F-4E98-A690-24DB18E4EA07}" destId="{C76882BE-E346-4DD1-84B0-2FD57BF79AD4}" srcOrd="1" destOrd="0" presId="urn:microsoft.com/office/officeart/2005/8/layout/vList2"/>
    <dgm:cxn modelId="{458014C1-9565-4FD5-B576-A4F75E39E68C}" type="presParOf" srcId="{AEA29097-2F8F-4E98-A690-24DB18E4EA07}" destId="{9A4AAFA5-48BE-4DAA-8D88-C21F01B20C9F}" srcOrd="2" destOrd="0" presId="urn:microsoft.com/office/officeart/2005/8/layout/vList2"/>
    <dgm:cxn modelId="{13B20F79-435B-4C88-BD52-B349C73DD6DF}" type="presParOf" srcId="{AEA29097-2F8F-4E98-A690-24DB18E4EA07}" destId="{A2C2796C-5D2A-4375-8AFF-5197F3F8250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C16DE-30A3-4A3E-B1EE-1BA3D7367BDE}">
      <dsp:nvSpPr>
        <dsp:cNvPr id="0" name=""/>
        <dsp:cNvSpPr/>
      </dsp:nvSpPr>
      <dsp:spPr>
        <a:xfrm>
          <a:off x="92305" y="1089059"/>
          <a:ext cx="714462" cy="7144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510EDA-77E1-4C86-B430-00E639AEA70C}">
      <dsp:nvSpPr>
        <dsp:cNvPr id="0" name=""/>
        <dsp:cNvSpPr/>
      </dsp:nvSpPr>
      <dsp:spPr>
        <a:xfrm>
          <a:off x="242342" y="1239096"/>
          <a:ext cx="414388" cy="4143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725FEA-8137-477C-BE4B-05DF2260536C}">
      <dsp:nvSpPr>
        <dsp:cNvPr id="0" name=""/>
        <dsp:cNvSpPr/>
      </dsp:nvSpPr>
      <dsp:spPr>
        <a:xfrm>
          <a:off x="959867" y="1089059"/>
          <a:ext cx="1684091" cy="71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GB" sz="2300" b="1" i="0" kern="1200" baseline="0" dirty="0">
              <a:latin typeface="+mj-lt"/>
            </a:rPr>
            <a:t>Green trends and jobs</a:t>
          </a:r>
          <a:endParaRPr lang="en-US" sz="2300" kern="1200" dirty="0">
            <a:latin typeface="+mj-lt"/>
          </a:endParaRPr>
        </a:p>
      </dsp:txBody>
      <dsp:txXfrm>
        <a:off x="959867" y="1089059"/>
        <a:ext cx="1684091" cy="714462"/>
      </dsp:txXfrm>
    </dsp:sp>
    <dsp:sp modelId="{667CAFF3-0569-4E0A-9827-7B7AB0F4AC31}">
      <dsp:nvSpPr>
        <dsp:cNvPr id="0" name=""/>
        <dsp:cNvSpPr/>
      </dsp:nvSpPr>
      <dsp:spPr>
        <a:xfrm>
          <a:off x="2937398" y="1089059"/>
          <a:ext cx="714462" cy="7144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3A4425-DDAC-4F94-8DA7-57F4CDAE1F37}">
      <dsp:nvSpPr>
        <dsp:cNvPr id="0" name=""/>
        <dsp:cNvSpPr/>
      </dsp:nvSpPr>
      <dsp:spPr>
        <a:xfrm>
          <a:off x="3087435" y="1239096"/>
          <a:ext cx="414388" cy="414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62CF75-BAE1-4CC8-8BAA-5E99577CA77B}">
      <dsp:nvSpPr>
        <dsp:cNvPr id="0" name=""/>
        <dsp:cNvSpPr/>
      </dsp:nvSpPr>
      <dsp:spPr>
        <a:xfrm>
          <a:off x="3804960" y="1089059"/>
          <a:ext cx="1684091" cy="71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1" i="0" kern="1200" baseline="0" dirty="0">
              <a:solidFill>
                <a:srgbClr val="031241">
                  <a:hueOff val="0"/>
                  <a:satOff val="0"/>
                  <a:lumOff val="0"/>
                  <a:alphaOff val="0"/>
                </a:srgbClr>
              </a:solidFill>
              <a:latin typeface="Calibri Light" panose="020F0302020204030204"/>
              <a:ea typeface="+mn-ea"/>
              <a:cs typeface="+mn-cs"/>
            </a:rPr>
            <a:t>Needs and barriers</a:t>
          </a:r>
        </a:p>
      </dsp:txBody>
      <dsp:txXfrm>
        <a:off x="3804960" y="1089059"/>
        <a:ext cx="1684091" cy="714462"/>
      </dsp:txXfrm>
    </dsp:sp>
    <dsp:sp modelId="{73275DBF-AE7F-45D8-8924-CB774F525B2E}">
      <dsp:nvSpPr>
        <dsp:cNvPr id="0" name=""/>
        <dsp:cNvSpPr/>
      </dsp:nvSpPr>
      <dsp:spPr>
        <a:xfrm>
          <a:off x="5782491" y="1089059"/>
          <a:ext cx="714462" cy="7144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D96F49-1D6B-4B7F-8B00-11D820C3DEE5}">
      <dsp:nvSpPr>
        <dsp:cNvPr id="0" name=""/>
        <dsp:cNvSpPr/>
      </dsp:nvSpPr>
      <dsp:spPr>
        <a:xfrm>
          <a:off x="5932528" y="1239096"/>
          <a:ext cx="414388" cy="4143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CD808-A722-4F99-833C-632599441F77}">
      <dsp:nvSpPr>
        <dsp:cNvPr id="0" name=""/>
        <dsp:cNvSpPr/>
      </dsp:nvSpPr>
      <dsp:spPr>
        <a:xfrm>
          <a:off x="6650053" y="1089059"/>
          <a:ext cx="1684091" cy="71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2300" b="1" i="0" kern="1200" baseline="0" dirty="0">
              <a:solidFill>
                <a:srgbClr val="031241">
                  <a:hueOff val="0"/>
                  <a:satOff val="0"/>
                  <a:lumOff val="0"/>
                  <a:alphaOff val="0"/>
                </a:srgbClr>
              </a:solidFill>
              <a:latin typeface="Calibri Light" panose="020F0302020204030204"/>
              <a:ea typeface="+mn-ea"/>
              <a:cs typeface="+mn-cs"/>
            </a:rPr>
            <a:t>Skilling Solutions</a:t>
          </a:r>
        </a:p>
      </dsp:txBody>
      <dsp:txXfrm>
        <a:off x="6650053" y="1089059"/>
        <a:ext cx="1684091" cy="714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1D403-C7C6-4927-8198-7396F5260540}">
      <dsp:nvSpPr>
        <dsp:cNvPr id="0" name=""/>
        <dsp:cNvSpPr/>
      </dsp:nvSpPr>
      <dsp:spPr>
        <a:xfrm>
          <a:off x="0" y="11118"/>
          <a:ext cx="6157580" cy="407745"/>
        </a:xfrm>
        <a:prstGeom prst="round2Diag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t-PT" sz="1700" b="1" kern="1200">
              <a:latin typeface="+mj-lt"/>
            </a:rPr>
            <a:t>Mid term results</a:t>
          </a:r>
          <a:endParaRPr lang="en-US" sz="1700" kern="1200">
            <a:latin typeface="+mj-lt"/>
          </a:endParaRPr>
        </a:p>
      </dsp:txBody>
      <dsp:txXfrm>
        <a:off x="19904" y="31022"/>
        <a:ext cx="6117772" cy="367937"/>
      </dsp:txXfrm>
    </dsp:sp>
    <dsp:sp modelId="{C76882BE-E346-4DD1-84B0-2FD57BF79AD4}">
      <dsp:nvSpPr>
        <dsp:cNvPr id="0" name=""/>
        <dsp:cNvSpPr/>
      </dsp:nvSpPr>
      <dsp:spPr>
        <a:xfrm>
          <a:off x="0" y="418863"/>
          <a:ext cx="6157580" cy="144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03" tIns="5080" rIns="28448" bIns="5080" numCol="1" spcCol="1270" anchor="t" anchorCtr="0">
          <a:noAutofit/>
        </a:bodyPr>
        <a:lstStyle/>
        <a:p>
          <a:pPr marL="57150" lvl="1" indent="0" algn="l" defTabSz="177800">
            <a:lnSpc>
              <a:spcPct val="90000"/>
            </a:lnSpc>
            <a:spcBef>
              <a:spcPct val="0"/>
            </a:spcBef>
            <a:spcAft>
              <a:spcPct val="20000"/>
            </a:spcAft>
            <a:buChar char="•"/>
          </a:pPr>
          <a:endParaRPr lang="en-US" sz="400" kern="1200">
            <a:latin typeface="+mj-lt"/>
          </a:endParaRPr>
        </a:p>
        <a:p>
          <a:pPr marL="180975" lvl="1" indent="-180975" algn="l" defTabSz="488950">
            <a:lnSpc>
              <a:spcPct val="90000"/>
            </a:lnSpc>
            <a:spcBef>
              <a:spcPct val="0"/>
            </a:spcBef>
            <a:spcAft>
              <a:spcPct val="20000"/>
            </a:spcAft>
            <a:buChar char="•"/>
          </a:pPr>
          <a:r>
            <a:rPr lang="en-GB" sz="1100" kern="1200">
              <a:latin typeface="+mj-lt"/>
            </a:rPr>
            <a:t>Development of </a:t>
          </a:r>
          <a:r>
            <a:rPr lang="en-GB" sz="1100" b="1" kern="1200">
              <a:latin typeface="+mj-lt"/>
            </a:rPr>
            <a:t>life cycle assessment </a:t>
          </a:r>
          <a:r>
            <a:rPr lang="en-GB" sz="1100" kern="1200">
              <a:latin typeface="+mj-lt"/>
            </a:rPr>
            <a:t>and </a:t>
          </a:r>
          <a:r>
            <a:rPr lang="en-GB" sz="1100" b="1" kern="1200">
              <a:latin typeface="+mj-lt"/>
            </a:rPr>
            <a:t>lean production skills </a:t>
          </a:r>
          <a:r>
            <a:rPr lang="en-GB" sz="1100" kern="1200">
              <a:latin typeface="+mj-lt"/>
            </a:rPr>
            <a:t>for </a:t>
          </a:r>
          <a:r>
            <a:rPr lang="en-GB" sz="1100" b="1" kern="1200">
              <a:latin typeface="+mj-lt"/>
            </a:rPr>
            <a:t>CO2 neutral manufacturing </a:t>
          </a:r>
          <a:r>
            <a:rPr lang="en-GB" sz="1100" kern="1200">
              <a:latin typeface="+mj-lt"/>
            </a:rPr>
            <a:t>for any hierarchical level or functional area of the company/organisation.</a:t>
          </a:r>
          <a:endParaRPr lang="en-US" sz="1100" kern="1200">
            <a:latin typeface="+mj-lt"/>
          </a:endParaRPr>
        </a:p>
        <a:p>
          <a:pPr marL="180975" lvl="1" indent="-180975" algn="l" defTabSz="488950">
            <a:lnSpc>
              <a:spcPct val="90000"/>
            </a:lnSpc>
            <a:spcBef>
              <a:spcPct val="0"/>
            </a:spcBef>
            <a:spcAft>
              <a:spcPct val="20000"/>
            </a:spcAft>
            <a:buChar char="•"/>
          </a:pPr>
          <a:r>
            <a:rPr lang="en-GB" sz="1100" kern="1200">
              <a:latin typeface="+mj-lt"/>
            </a:rPr>
            <a:t>Development of a </a:t>
          </a:r>
          <a:r>
            <a:rPr lang="en-GB" sz="1100" b="1" kern="1200">
              <a:latin typeface="+mj-lt"/>
            </a:rPr>
            <a:t>personnel holistic sustainability view </a:t>
          </a:r>
          <a:r>
            <a:rPr lang="en-GB" sz="1100" kern="1200">
              <a:latin typeface="+mj-lt"/>
            </a:rPr>
            <a:t>of product design principles, production line, and the use of sustainable materials.</a:t>
          </a:r>
          <a:endParaRPr lang="en-US" sz="1100" kern="1200">
            <a:latin typeface="+mj-lt"/>
          </a:endParaRPr>
        </a:p>
        <a:p>
          <a:pPr marL="180975" lvl="1" indent="-180975" algn="l" defTabSz="488950">
            <a:lnSpc>
              <a:spcPct val="90000"/>
            </a:lnSpc>
            <a:spcBef>
              <a:spcPct val="0"/>
            </a:spcBef>
            <a:spcAft>
              <a:spcPct val="20000"/>
            </a:spcAft>
            <a:buChar char="•"/>
          </a:pPr>
          <a:r>
            <a:rPr lang="en-GB" sz="1100" b="1" kern="1200">
              <a:latin typeface="+mj-lt"/>
            </a:rPr>
            <a:t>Standards and best practices </a:t>
          </a:r>
          <a:r>
            <a:rPr lang="en-GB" sz="1100" kern="1200">
              <a:latin typeface="+mj-lt"/>
            </a:rPr>
            <a:t>for the manufacturing industry, including capability building for compliance with EC/national/regional regulations and directives.</a:t>
          </a:r>
          <a:endParaRPr lang="en-US" sz="1100" kern="1200">
            <a:latin typeface="+mj-lt"/>
          </a:endParaRPr>
        </a:p>
        <a:p>
          <a:pPr marL="180975" lvl="1" indent="-180975" algn="l" defTabSz="488950">
            <a:lnSpc>
              <a:spcPct val="90000"/>
            </a:lnSpc>
            <a:spcBef>
              <a:spcPct val="0"/>
            </a:spcBef>
            <a:spcAft>
              <a:spcPct val="20000"/>
            </a:spcAft>
            <a:buChar char="•"/>
          </a:pPr>
          <a:r>
            <a:rPr lang="en-GB" sz="1100" kern="1200">
              <a:latin typeface="+mj-lt"/>
            </a:rPr>
            <a:t>Development of toolkits and metrics for </a:t>
          </a:r>
          <a:r>
            <a:rPr lang="en-GB" sz="1100" b="1" kern="1200">
              <a:latin typeface="+mj-lt"/>
            </a:rPr>
            <a:t>measuring sustainability </a:t>
          </a:r>
          <a:r>
            <a:rPr lang="en-GB" sz="1100" kern="1200">
              <a:latin typeface="+mj-lt"/>
            </a:rPr>
            <a:t>in factories.</a:t>
          </a:r>
          <a:endParaRPr lang="en-US" sz="1100" kern="1200">
            <a:latin typeface="+mj-lt"/>
          </a:endParaRPr>
        </a:p>
        <a:p>
          <a:pPr marL="57150" lvl="1" indent="0" algn="l" defTabSz="488950">
            <a:lnSpc>
              <a:spcPct val="90000"/>
            </a:lnSpc>
            <a:spcBef>
              <a:spcPct val="0"/>
            </a:spcBef>
            <a:spcAft>
              <a:spcPct val="20000"/>
            </a:spcAft>
            <a:buChar char="•"/>
          </a:pPr>
          <a:endParaRPr lang="en-US" sz="1100" kern="1200">
            <a:latin typeface="+mj-lt"/>
          </a:endParaRPr>
        </a:p>
      </dsp:txBody>
      <dsp:txXfrm>
        <a:off x="0" y="418863"/>
        <a:ext cx="6157580" cy="1442790"/>
      </dsp:txXfrm>
    </dsp:sp>
    <dsp:sp modelId="{9A4AAFA5-48BE-4DAA-8D88-C21F01B20C9F}">
      <dsp:nvSpPr>
        <dsp:cNvPr id="0" name=""/>
        <dsp:cNvSpPr/>
      </dsp:nvSpPr>
      <dsp:spPr>
        <a:xfrm>
          <a:off x="0" y="1861654"/>
          <a:ext cx="6157580" cy="407745"/>
        </a:xfrm>
        <a:prstGeom prst="round2Diag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latin typeface="+mj-lt"/>
            </a:rPr>
            <a:t>Barriers </a:t>
          </a:r>
          <a:endParaRPr lang="en-US" sz="1700" kern="1200">
            <a:latin typeface="+mj-lt"/>
          </a:endParaRPr>
        </a:p>
      </dsp:txBody>
      <dsp:txXfrm>
        <a:off x="19904" y="1881558"/>
        <a:ext cx="6117772" cy="367937"/>
      </dsp:txXfrm>
    </dsp:sp>
    <dsp:sp modelId="{A2C2796C-5D2A-4375-8AFF-5197F3F8250A}">
      <dsp:nvSpPr>
        <dsp:cNvPr id="0" name=""/>
        <dsp:cNvSpPr/>
      </dsp:nvSpPr>
      <dsp:spPr>
        <a:xfrm>
          <a:off x="0" y="2269399"/>
          <a:ext cx="6157580"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03" tIns="5080" rIns="28448" bIns="5080" numCol="1" spcCol="1270" anchor="t" anchorCtr="0">
          <a:noAutofit/>
        </a:bodyPr>
        <a:lstStyle/>
        <a:p>
          <a:pPr marL="57150" lvl="1" indent="0" algn="l" defTabSz="177800">
            <a:lnSpc>
              <a:spcPct val="90000"/>
            </a:lnSpc>
            <a:spcBef>
              <a:spcPct val="0"/>
            </a:spcBef>
            <a:spcAft>
              <a:spcPct val="20000"/>
            </a:spcAft>
            <a:buChar char="•"/>
          </a:pPr>
          <a:endParaRPr lang="en-US" sz="400" kern="1200">
            <a:latin typeface="+mj-lt"/>
          </a:endParaRPr>
        </a:p>
        <a:p>
          <a:pPr marL="180975" lvl="1" indent="-180975" algn="l" defTabSz="488950">
            <a:lnSpc>
              <a:spcPct val="90000"/>
            </a:lnSpc>
            <a:spcBef>
              <a:spcPct val="0"/>
            </a:spcBef>
            <a:spcAft>
              <a:spcPct val="20000"/>
            </a:spcAft>
            <a:buChar char="•"/>
          </a:pPr>
          <a:r>
            <a:rPr lang="en-GB" sz="1100" kern="1200">
              <a:solidFill>
                <a:srgbClr val="031241">
                  <a:hueOff val="0"/>
                  <a:satOff val="0"/>
                  <a:lumOff val="0"/>
                  <a:alphaOff val="0"/>
                </a:srgbClr>
              </a:solidFill>
              <a:latin typeface="Calibri Light" panose="020F0302020204030204"/>
              <a:ea typeface="+mn-ea"/>
              <a:cs typeface="+mn-cs"/>
            </a:rPr>
            <a:t>the </a:t>
          </a:r>
          <a:r>
            <a:rPr lang="en-GB" sz="1100" b="1" kern="1200">
              <a:solidFill>
                <a:srgbClr val="031241">
                  <a:hueOff val="0"/>
                  <a:satOff val="0"/>
                  <a:lumOff val="0"/>
                  <a:alphaOff val="0"/>
                </a:srgbClr>
              </a:solidFill>
              <a:latin typeface="Calibri Light" panose="020F0302020204030204"/>
              <a:ea typeface="+mn-ea"/>
              <a:cs typeface="+mn-cs"/>
            </a:rPr>
            <a:t>high cost </a:t>
          </a:r>
          <a:r>
            <a:rPr lang="en-GB" sz="1100" kern="1200">
              <a:solidFill>
                <a:srgbClr val="031241">
                  <a:hueOff val="0"/>
                  <a:satOff val="0"/>
                  <a:lumOff val="0"/>
                  <a:alphaOff val="0"/>
                </a:srgbClr>
              </a:solidFill>
              <a:latin typeface="Calibri Light" panose="020F0302020204030204"/>
              <a:ea typeface="+mn-ea"/>
              <a:cs typeface="+mn-cs"/>
            </a:rPr>
            <a:t>of implementing such technologies</a:t>
          </a:r>
          <a:endParaRPr lang="en-US" sz="1100" kern="1200">
            <a:solidFill>
              <a:srgbClr val="031241">
                <a:hueOff val="0"/>
                <a:satOff val="0"/>
                <a:lumOff val="0"/>
                <a:alphaOff val="0"/>
              </a:srgbClr>
            </a:solidFill>
            <a:latin typeface="Calibri Light" panose="020F0302020204030204"/>
            <a:ea typeface="+mn-ea"/>
            <a:cs typeface="+mn-cs"/>
          </a:endParaRPr>
        </a:p>
        <a:p>
          <a:pPr marL="180975" lvl="1" indent="-180975" algn="l" defTabSz="488950">
            <a:lnSpc>
              <a:spcPct val="90000"/>
            </a:lnSpc>
            <a:spcBef>
              <a:spcPct val="0"/>
            </a:spcBef>
            <a:spcAft>
              <a:spcPct val="20000"/>
            </a:spcAft>
            <a:buChar char="•"/>
          </a:pPr>
          <a:r>
            <a:rPr lang="en-GB" sz="1100" kern="1200">
              <a:solidFill>
                <a:srgbClr val="031241">
                  <a:hueOff val="0"/>
                  <a:satOff val="0"/>
                  <a:lumOff val="0"/>
                  <a:alphaOff val="0"/>
                </a:srgbClr>
              </a:solidFill>
              <a:latin typeface="Calibri Light" panose="020F0302020204030204"/>
              <a:ea typeface="+mn-ea"/>
              <a:cs typeface="+mn-cs"/>
            </a:rPr>
            <a:t>the </a:t>
          </a:r>
          <a:r>
            <a:rPr lang="en-GB" sz="1100" b="1" kern="1200">
              <a:solidFill>
                <a:srgbClr val="031241">
                  <a:hueOff val="0"/>
                  <a:satOff val="0"/>
                  <a:lumOff val="0"/>
                  <a:alphaOff val="0"/>
                </a:srgbClr>
              </a:solidFill>
              <a:latin typeface="Calibri Light" panose="020F0302020204030204"/>
              <a:ea typeface="+mn-ea"/>
              <a:cs typeface="+mn-cs"/>
            </a:rPr>
            <a:t>complexity </a:t>
          </a:r>
          <a:r>
            <a:rPr lang="en-GB" sz="1100" kern="1200">
              <a:solidFill>
                <a:srgbClr val="031241">
                  <a:hueOff val="0"/>
                  <a:satOff val="0"/>
                  <a:lumOff val="0"/>
                  <a:alphaOff val="0"/>
                </a:srgbClr>
              </a:solidFill>
              <a:latin typeface="Calibri Light" panose="020F0302020204030204"/>
              <a:ea typeface="+mn-ea"/>
              <a:cs typeface="+mn-cs"/>
            </a:rPr>
            <a:t>and </a:t>
          </a:r>
          <a:r>
            <a:rPr lang="en-GB" sz="1100" b="1" kern="1200">
              <a:solidFill>
                <a:srgbClr val="031241">
                  <a:hueOff val="0"/>
                  <a:satOff val="0"/>
                  <a:lumOff val="0"/>
                  <a:alphaOff val="0"/>
                </a:srgbClr>
              </a:solidFill>
              <a:latin typeface="Calibri Light" panose="020F0302020204030204"/>
              <a:ea typeface="+mn-ea"/>
              <a:cs typeface="+mn-cs"/>
            </a:rPr>
            <a:t>technically advanced nature </a:t>
          </a:r>
          <a:r>
            <a:rPr lang="en-GB" sz="1100" kern="1200">
              <a:solidFill>
                <a:srgbClr val="031241">
                  <a:hueOff val="0"/>
                  <a:satOff val="0"/>
                  <a:lumOff val="0"/>
                  <a:alphaOff val="0"/>
                </a:srgbClr>
              </a:solidFill>
              <a:latin typeface="Calibri Light" panose="020F0302020204030204"/>
              <a:ea typeface="+mn-ea"/>
              <a:cs typeface="+mn-cs"/>
            </a:rPr>
            <a:t>of these technologies that explain a </a:t>
          </a:r>
          <a:r>
            <a:rPr lang="en-GB" sz="1100" b="1" kern="1200">
              <a:solidFill>
                <a:srgbClr val="031241">
                  <a:hueOff val="0"/>
                  <a:satOff val="0"/>
                  <a:lumOff val="0"/>
                  <a:alphaOff val="0"/>
                </a:srgbClr>
              </a:solidFill>
              <a:latin typeface="Calibri Light" panose="020F0302020204030204"/>
              <a:ea typeface="+mn-ea"/>
              <a:cs typeface="+mn-cs"/>
            </a:rPr>
            <a:t>lack of awareness </a:t>
          </a:r>
          <a:r>
            <a:rPr lang="en-GB" sz="1100" kern="1200">
              <a:solidFill>
                <a:srgbClr val="031241">
                  <a:hueOff val="0"/>
                  <a:satOff val="0"/>
                  <a:lumOff val="0"/>
                  <a:alphaOff val="0"/>
                </a:srgbClr>
              </a:solidFill>
              <a:latin typeface="Calibri Light" panose="020F0302020204030204"/>
              <a:ea typeface="+mn-ea"/>
              <a:cs typeface="+mn-cs"/>
            </a:rPr>
            <a:t>and </a:t>
          </a:r>
          <a:r>
            <a:rPr lang="en-GB" sz="1100" b="1" kern="1200">
              <a:solidFill>
                <a:srgbClr val="031241">
                  <a:hueOff val="0"/>
                  <a:satOff val="0"/>
                  <a:lumOff val="0"/>
                  <a:alphaOff val="0"/>
                </a:srgbClr>
              </a:solidFill>
              <a:latin typeface="Calibri Light" panose="020F0302020204030204"/>
              <a:ea typeface="+mn-ea"/>
              <a:cs typeface="+mn-cs"/>
            </a:rPr>
            <a:t>knowledge</a:t>
          </a:r>
          <a:r>
            <a:rPr lang="en-GB" sz="1100" kern="1200">
              <a:solidFill>
                <a:srgbClr val="031241">
                  <a:hueOff val="0"/>
                  <a:satOff val="0"/>
                  <a:lumOff val="0"/>
                  <a:alphaOff val="0"/>
                </a:srgbClr>
              </a:solidFill>
              <a:latin typeface="Calibri Light" panose="020F0302020204030204"/>
              <a:ea typeface="+mn-ea"/>
              <a:cs typeface="+mn-cs"/>
            </a:rPr>
            <a:t> of the operators, designers, and managers. </a:t>
          </a:r>
          <a:endParaRPr lang="en-US" sz="1100" kern="1200">
            <a:solidFill>
              <a:srgbClr val="031241">
                <a:hueOff val="0"/>
                <a:satOff val="0"/>
                <a:lumOff val="0"/>
                <a:alphaOff val="0"/>
              </a:srgbClr>
            </a:solidFill>
            <a:latin typeface="Calibri Light" panose="020F0302020204030204"/>
            <a:ea typeface="+mn-ea"/>
            <a:cs typeface="+mn-cs"/>
          </a:endParaRPr>
        </a:p>
        <a:p>
          <a:pPr marL="180975" lvl="1" indent="-180975" algn="l" defTabSz="488950">
            <a:lnSpc>
              <a:spcPct val="90000"/>
            </a:lnSpc>
            <a:spcBef>
              <a:spcPct val="0"/>
            </a:spcBef>
            <a:spcAft>
              <a:spcPct val="20000"/>
            </a:spcAft>
            <a:buChar char="•"/>
          </a:pPr>
          <a:r>
            <a:rPr lang="en-GB" sz="1100" kern="1200" dirty="0">
              <a:solidFill>
                <a:srgbClr val="031241">
                  <a:hueOff val="0"/>
                  <a:satOff val="0"/>
                  <a:lumOff val="0"/>
                  <a:alphaOff val="0"/>
                </a:srgbClr>
              </a:solidFill>
              <a:latin typeface="Calibri Light" panose="020F0302020204030204"/>
              <a:ea typeface="+mn-ea"/>
              <a:cs typeface="+mn-cs"/>
            </a:rPr>
            <a:t>lack </a:t>
          </a:r>
          <a:r>
            <a:rPr lang="en-GB" sz="1100" b="1" kern="1200" dirty="0">
              <a:solidFill>
                <a:srgbClr val="031241">
                  <a:hueOff val="0"/>
                  <a:satOff val="0"/>
                  <a:lumOff val="0"/>
                  <a:alphaOff val="0"/>
                </a:srgbClr>
              </a:solidFill>
              <a:latin typeface="Calibri Light" panose="020F0302020204030204"/>
              <a:ea typeface="+mn-ea"/>
              <a:cs typeface="+mn-cs"/>
            </a:rPr>
            <a:t>of knowledge transfer </a:t>
          </a:r>
          <a:r>
            <a:rPr lang="en-GB" sz="1100" kern="1200" dirty="0">
              <a:solidFill>
                <a:srgbClr val="031241">
                  <a:hueOff val="0"/>
                  <a:satOff val="0"/>
                  <a:lumOff val="0"/>
                  <a:alphaOff val="0"/>
                </a:srgbClr>
              </a:solidFill>
              <a:latin typeface="Calibri Light" panose="020F0302020204030204"/>
              <a:ea typeface="+mn-ea"/>
              <a:cs typeface="+mn-cs"/>
            </a:rPr>
            <a:t>from academia to industry is a deterrent factor. </a:t>
          </a:r>
          <a:endParaRPr lang="en-US" sz="1100" kern="1200" dirty="0">
            <a:solidFill>
              <a:srgbClr val="031241">
                <a:hueOff val="0"/>
                <a:satOff val="0"/>
                <a:lumOff val="0"/>
                <a:alphaOff val="0"/>
              </a:srgbClr>
            </a:solidFill>
            <a:latin typeface="Calibri Light" panose="020F0302020204030204"/>
            <a:ea typeface="+mn-ea"/>
            <a:cs typeface="+mn-cs"/>
          </a:endParaRPr>
        </a:p>
      </dsp:txBody>
      <dsp:txXfrm>
        <a:off x="0" y="2269399"/>
        <a:ext cx="6157580" cy="77418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3A54-089C-B64A-BDEE-405069C29AB4}" type="datetimeFigureOut">
              <a:rPr lang="fi-FI" smtClean="0"/>
              <a:t>5.6.2023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A707B-0523-304F-9FA1-7435B40D18D4}" type="slidenum">
              <a:rPr lang="fi-FI" smtClean="0"/>
              <a:t>‹#›</a:t>
            </a:fld>
            <a:endParaRPr lang="fi-FI"/>
          </a:p>
        </p:txBody>
      </p:sp>
    </p:spTree>
    <p:extLst>
      <p:ext uri="{BB962C8B-B14F-4D97-AF65-F5344CB8AC3E}">
        <p14:creationId xmlns:p14="http://schemas.microsoft.com/office/powerpoint/2010/main" val="314155671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A707B-0523-304F-9FA1-7435B40D18D4}" type="slidenum">
              <a:rPr lang="fi-FI" smtClean="0"/>
              <a:t>3</a:t>
            </a:fld>
            <a:endParaRPr lang="fi-FI"/>
          </a:p>
        </p:txBody>
      </p:sp>
    </p:spTree>
    <p:extLst>
      <p:ext uri="{BB962C8B-B14F-4D97-AF65-F5344CB8AC3E}">
        <p14:creationId xmlns:p14="http://schemas.microsoft.com/office/powerpoint/2010/main" val="112427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A707B-0523-304F-9FA1-7435B40D18D4}" type="slidenum">
              <a:rPr lang="fi-FI" smtClean="0"/>
              <a:t>4</a:t>
            </a:fld>
            <a:endParaRPr lang="fi-FI"/>
          </a:p>
        </p:txBody>
      </p:sp>
    </p:spTree>
    <p:extLst>
      <p:ext uri="{BB962C8B-B14F-4D97-AF65-F5344CB8AC3E}">
        <p14:creationId xmlns:p14="http://schemas.microsoft.com/office/powerpoint/2010/main" val="257092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businesses predict the strongest net job-creation effect to be driven by investments that facilitate the green transition of businesses, the broader application of ESG standards and supply chains becoming more localized, albeit with job growth offset by partial job displacement in each case</a:t>
            </a:r>
          </a:p>
        </p:txBody>
      </p:sp>
      <p:sp>
        <p:nvSpPr>
          <p:cNvPr id="4" name="Slide Number Placeholder 3"/>
          <p:cNvSpPr>
            <a:spLocks noGrp="1"/>
          </p:cNvSpPr>
          <p:nvPr>
            <p:ph type="sldNum" sz="quarter" idx="5"/>
          </p:nvPr>
        </p:nvSpPr>
        <p:spPr/>
        <p:txBody>
          <a:bodyPr/>
          <a:lstStyle/>
          <a:p>
            <a:fld id="{05CA707B-0523-304F-9FA1-7435B40D18D4}" type="slidenum">
              <a:rPr lang="fi-FI" smtClean="0"/>
              <a:t>5</a:t>
            </a:fld>
            <a:endParaRPr lang="fi-FI"/>
          </a:p>
        </p:txBody>
      </p:sp>
    </p:spTree>
    <p:extLst>
      <p:ext uri="{BB962C8B-B14F-4D97-AF65-F5344CB8AC3E}">
        <p14:creationId xmlns:p14="http://schemas.microsoft.com/office/powerpoint/2010/main" val="93762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n-GB" sz="1400" b="1" dirty="0">
                <a:solidFill>
                  <a:srgbClr val="C00000"/>
                </a:solidFill>
              </a:rPr>
              <a:t>Why?</a:t>
            </a:r>
          </a:p>
          <a:p>
            <a:pPr marL="171450" indent="-171450">
              <a:lnSpc>
                <a:spcPct val="120000"/>
              </a:lnSpc>
              <a:buClr>
                <a:srgbClr val="C00000"/>
              </a:buClr>
              <a:buFont typeface="Wingdings" panose="05000000000000000000" pitchFamily="2" charset="2"/>
              <a:buChar char="§"/>
            </a:pPr>
            <a:r>
              <a:rPr lang="en-GB" sz="900" dirty="0"/>
              <a:t>To engage our core partners and the manufacturing community in the definition of the call </a:t>
            </a:r>
            <a:r>
              <a:rPr lang="en-GB" sz="900" dirty="0" err="1"/>
              <a:t>thematics</a:t>
            </a:r>
            <a:r>
              <a:rPr lang="en-GB" sz="900" dirty="0"/>
              <a:t>. </a:t>
            </a:r>
          </a:p>
          <a:p>
            <a:pPr marL="171450" indent="-171450">
              <a:lnSpc>
                <a:spcPct val="120000"/>
              </a:lnSpc>
              <a:buClr>
                <a:srgbClr val="C00000"/>
              </a:buClr>
              <a:buFont typeface="Wingdings" panose="05000000000000000000" pitchFamily="2" charset="2"/>
              <a:buChar char="§"/>
            </a:pPr>
            <a:r>
              <a:rPr lang="en-US" sz="900" dirty="0"/>
              <a:t>Improve call </a:t>
            </a:r>
            <a:r>
              <a:rPr lang="en-US" sz="900" dirty="0" err="1"/>
              <a:t>thematics</a:t>
            </a:r>
            <a:r>
              <a:rPr lang="en-US" sz="900" dirty="0"/>
              <a:t> and understand the actual needs of the industry</a:t>
            </a:r>
          </a:p>
          <a:p>
            <a:pPr marL="171450" indent="-171450">
              <a:lnSpc>
                <a:spcPct val="120000"/>
              </a:lnSpc>
              <a:buClr>
                <a:srgbClr val="C00000"/>
              </a:buClr>
              <a:buFont typeface="Wingdings" panose="05000000000000000000" pitchFamily="2" charset="2"/>
              <a:buChar char="§"/>
            </a:pPr>
            <a:r>
              <a:rPr lang="en-US" sz="900" dirty="0"/>
              <a:t>Effectively manage the time and not reinvent the wheel, by starting from the feedback already collected </a:t>
            </a:r>
            <a:endParaRPr lang="en-US" dirty="0"/>
          </a:p>
          <a:p>
            <a:pPr algn="just"/>
            <a:r>
              <a:rPr lang="en-GB" sz="1200" b="1" dirty="0">
                <a:solidFill>
                  <a:srgbClr val="C00000"/>
                </a:solidFill>
              </a:rPr>
              <a:t>What?</a:t>
            </a:r>
          </a:p>
          <a:p>
            <a:pPr algn="just"/>
            <a:r>
              <a:rPr lang="en-GB" sz="900" dirty="0"/>
              <a:t>Open consultation process divided in 2 steps:</a:t>
            </a:r>
          </a:p>
          <a:p>
            <a:pPr marL="171450" indent="-171450">
              <a:buClr>
                <a:srgbClr val="C00000"/>
              </a:buClr>
              <a:buFont typeface="Wingdings" panose="05000000000000000000" pitchFamily="2" charset="2"/>
              <a:buChar char="§"/>
            </a:pPr>
            <a:r>
              <a:rPr lang="en-GB" sz="900" dirty="0"/>
              <a:t>Survey open to the European manufacturing community</a:t>
            </a:r>
          </a:p>
          <a:p>
            <a:pPr marL="171450" indent="-171450">
              <a:buClr>
                <a:srgbClr val="C00000"/>
              </a:buClr>
              <a:buFont typeface="Wingdings" panose="05000000000000000000" pitchFamily="2" charset="2"/>
              <a:buChar char="§"/>
            </a:pPr>
            <a:r>
              <a:rPr lang="en-US" sz="900" dirty="0"/>
              <a:t>Consultation Workshop with EITM Core Partners </a:t>
            </a:r>
            <a:endParaRPr lang="en-GB" sz="900" dirty="0"/>
          </a:p>
          <a:p>
            <a:r>
              <a:rPr lang="fr-FR" b="1" dirty="0"/>
              <a:t>Consultation Process – Survey</a:t>
            </a:r>
          </a:p>
          <a:p>
            <a:pPr algn="just"/>
            <a:r>
              <a:rPr lang="fr-FR" sz="900" b="1" dirty="0" err="1"/>
              <a:t>Collaborate</a:t>
            </a:r>
            <a:r>
              <a:rPr lang="fr-FR" sz="900" dirty="0"/>
              <a:t> to </a:t>
            </a:r>
            <a:r>
              <a:rPr lang="fr-FR" sz="900" dirty="0" err="1"/>
              <a:t>define</a:t>
            </a:r>
            <a:r>
              <a:rPr lang="fr-FR" sz="900" dirty="0"/>
              <a:t> the </a:t>
            </a:r>
            <a:r>
              <a:rPr lang="fr-FR" sz="900" b="1" dirty="0"/>
              <a:t>future direction of innovation and </a:t>
            </a:r>
            <a:r>
              <a:rPr lang="fr-FR" sz="900" b="1" dirty="0" err="1"/>
              <a:t>skills</a:t>
            </a:r>
            <a:r>
              <a:rPr lang="fr-FR" sz="900" b="1" dirty="0"/>
              <a:t> </a:t>
            </a:r>
            <a:r>
              <a:rPr lang="fr-FR" sz="900" b="1" dirty="0" err="1"/>
              <a:t>development</a:t>
            </a:r>
            <a:r>
              <a:rPr lang="fr-FR" sz="900" b="1" dirty="0"/>
              <a:t> efforts </a:t>
            </a:r>
            <a:r>
              <a:rPr lang="fr-FR" sz="900" dirty="0"/>
              <a:t>in the </a:t>
            </a:r>
            <a:r>
              <a:rPr lang="fr-FR" sz="900" dirty="0" err="1"/>
              <a:t>manufacturing</a:t>
            </a:r>
            <a:r>
              <a:rPr lang="fr-FR" sz="900" dirty="0"/>
              <a:t> </a:t>
            </a:r>
            <a:r>
              <a:rPr lang="fr-FR" sz="900" dirty="0" err="1"/>
              <a:t>sector</a:t>
            </a:r>
            <a:r>
              <a:rPr lang="fr-FR" sz="900" dirty="0"/>
              <a:t>.</a:t>
            </a:r>
          </a:p>
          <a:p>
            <a:pPr algn="just"/>
            <a:r>
              <a:rPr lang="fr-FR" sz="900" dirty="0"/>
              <a:t>The workshop </a:t>
            </a:r>
            <a:r>
              <a:rPr lang="en-US" sz="900" dirty="0"/>
              <a:t>promoted </a:t>
            </a:r>
            <a:r>
              <a:rPr lang="en-US" sz="900" b="1" dirty="0"/>
              <a:t>cross-disciplinary exchange of ideas</a:t>
            </a:r>
            <a:r>
              <a:rPr lang="en-US" sz="900" dirty="0"/>
              <a:t>, resulting in more innovative and effective approaches to </a:t>
            </a:r>
            <a:r>
              <a:rPr lang="en-US" sz="900" b="1" dirty="0"/>
              <a:t>advancing</a:t>
            </a:r>
            <a:r>
              <a:rPr lang="en-US" sz="900" dirty="0"/>
              <a:t> the manufacturing sector.</a:t>
            </a:r>
            <a:endParaRPr lang="en-GB" sz="900" dirty="0">
              <a:effectLst/>
              <a:ea typeface="Century Gothic" panose="020B0502020202020204" pitchFamily="34" charset="0"/>
              <a:cs typeface="Arial" panose="020B0604020202020204" pitchFamily="34" charset="0"/>
            </a:endParaRPr>
          </a:p>
          <a:p>
            <a:pPr algn="just">
              <a:lnSpc>
                <a:spcPct val="107000"/>
              </a:lnSpc>
              <a:spcAft>
                <a:spcPts val="600"/>
              </a:spcAft>
            </a:pPr>
            <a:r>
              <a:rPr lang="en-GB" sz="900" b="1" dirty="0">
                <a:effectLst/>
                <a:ea typeface="Century Gothic" panose="020B0502020202020204" pitchFamily="34" charset="0"/>
                <a:cs typeface="Arial" panose="020B0604020202020204" pitchFamily="34" charset="0"/>
              </a:rPr>
              <a:t>73 </a:t>
            </a:r>
            <a:r>
              <a:rPr lang="en-GB" sz="900" dirty="0">
                <a:effectLst/>
                <a:ea typeface="Century Gothic" panose="020B0502020202020204" pitchFamily="34" charset="0"/>
                <a:cs typeface="Arial" panose="020B0604020202020204" pitchFamily="34" charset="0"/>
              </a:rPr>
              <a:t>participants from </a:t>
            </a:r>
            <a:r>
              <a:rPr lang="en-GB" sz="900" b="1" dirty="0">
                <a:ea typeface="Century Gothic" panose="020B0502020202020204" pitchFamily="34" charset="0"/>
                <a:cs typeface="Arial" panose="020B0604020202020204" pitchFamily="34" charset="0"/>
              </a:rPr>
              <a:t>42 EIT Manufacturing partners</a:t>
            </a:r>
          </a:p>
          <a:p>
            <a:pPr algn="just">
              <a:lnSpc>
                <a:spcPct val="107000"/>
              </a:lnSpc>
              <a:spcAft>
                <a:spcPts val="600"/>
              </a:spcAft>
            </a:pPr>
            <a:r>
              <a:rPr lang="en-GB" sz="900" b="1" dirty="0">
                <a:ea typeface="Century Gothic" panose="020B0502020202020204" pitchFamily="34" charset="0"/>
                <a:cs typeface="Arial" panose="020B0604020202020204" pitchFamily="34" charset="0"/>
              </a:rPr>
              <a:t>2</a:t>
            </a:r>
            <a:r>
              <a:rPr lang="en-GB" sz="900" dirty="0">
                <a:effectLst/>
                <a:ea typeface="Century Gothic" panose="020B0502020202020204" pitchFamily="34" charset="0"/>
                <a:cs typeface="Arial" panose="020B0604020202020204" pitchFamily="34" charset="0"/>
              </a:rPr>
              <a:t> workshop sessions about </a:t>
            </a:r>
            <a:r>
              <a:rPr lang="en-GB" sz="900" b="1" dirty="0">
                <a:effectLst/>
                <a:ea typeface="Century Gothic" panose="020B0502020202020204" pitchFamily="34" charset="0"/>
                <a:cs typeface="Arial" panose="020B0604020202020204" pitchFamily="34" charset="0"/>
              </a:rPr>
              <a:t>skills development </a:t>
            </a:r>
            <a:r>
              <a:rPr lang="en-GB" sz="900" dirty="0">
                <a:effectLst/>
                <a:ea typeface="Century Gothic" panose="020B0502020202020204" pitchFamily="34" charset="0"/>
                <a:cs typeface="Arial" panose="020B0604020202020204" pitchFamily="34" charset="0"/>
              </a:rPr>
              <a:t>focusing in </a:t>
            </a:r>
            <a:r>
              <a:rPr lang="en-GB" sz="900" b="1" dirty="0">
                <a:effectLst/>
                <a:ea typeface="Century Gothic" panose="020B0502020202020204" pitchFamily="34" charset="0"/>
                <a:cs typeface="Arial" panose="020B0604020202020204" pitchFamily="34" charset="0"/>
              </a:rPr>
              <a:t>4 top priorities</a:t>
            </a:r>
          </a:p>
          <a:p>
            <a:pPr algn="just">
              <a:lnSpc>
                <a:spcPct val="107000"/>
              </a:lnSpc>
              <a:spcAft>
                <a:spcPts val="600"/>
              </a:spcAft>
            </a:pPr>
            <a:r>
              <a:rPr lang="en-GB" sz="900" dirty="0">
                <a:effectLst/>
                <a:ea typeface="Century Gothic" panose="020B0502020202020204" pitchFamily="34" charset="0"/>
                <a:cs typeface="Arial" panose="020B0604020202020204" pitchFamily="34" charset="0"/>
              </a:rPr>
              <a:t> </a:t>
            </a:r>
            <a:r>
              <a:rPr lang="en-GB" sz="900" b="1" dirty="0">
                <a:effectLst/>
                <a:ea typeface="Century Gothic" panose="020B0502020202020204" pitchFamily="34" charset="0"/>
                <a:cs typeface="Arial" panose="020B0604020202020204" pitchFamily="34" charset="0"/>
              </a:rPr>
              <a:t>3 </a:t>
            </a:r>
            <a:r>
              <a:rPr lang="en-GB" sz="900" dirty="0">
                <a:effectLst/>
                <a:ea typeface="Century Gothic" panose="020B0502020202020204" pitchFamily="34" charset="0"/>
                <a:cs typeface="Arial" panose="020B0604020202020204" pitchFamily="34" charset="0"/>
              </a:rPr>
              <a:t>key work areas: mid-term outcomes, barriers and skills development methods</a:t>
            </a:r>
          </a:p>
          <a:p>
            <a:r>
              <a:rPr lang="fr-FR" b="1" dirty="0"/>
              <a:t>Consultation Process – Workshop </a:t>
            </a:r>
          </a:p>
          <a:p>
            <a:pPr algn="just"/>
            <a:r>
              <a:rPr lang="fr-FR" sz="900" b="1" dirty="0" err="1"/>
              <a:t>Collaborate</a:t>
            </a:r>
            <a:r>
              <a:rPr lang="fr-FR" sz="900" dirty="0"/>
              <a:t> to </a:t>
            </a:r>
            <a:r>
              <a:rPr lang="fr-FR" sz="900" dirty="0" err="1"/>
              <a:t>define</a:t>
            </a:r>
            <a:r>
              <a:rPr lang="fr-FR" sz="900" dirty="0"/>
              <a:t> the </a:t>
            </a:r>
            <a:r>
              <a:rPr lang="fr-FR" sz="900" b="1" dirty="0"/>
              <a:t>future direction of innovation and </a:t>
            </a:r>
            <a:r>
              <a:rPr lang="fr-FR" sz="900" b="1" dirty="0" err="1"/>
              <a:t>skills</a:t>
            </a:r>
            <a:r>
              <a:rPr lang="fr-FR" sz="900" b="1" dirty="0"/>
              <a:t> </a:t>
            </a:r>
            <a:r>
              <a:rPr lang="fr-FR" sz="900" b="1" dirty="0" err="1"/>
              <a:t>development</a:t>
            </a:r>
            <a:r>
              <a:rPr lang="fr-FR" sz="900" b="1" dirty="0"/>
              <a:t> efforts </a:t>
            </a:r>
            <a:r>
              <a:rPr lang="fr-FR" sz="900" dirty="0"/>
              <a:t>in the </a:t>
            </a:r>
            <a:r>
              <a:rPr lang="fr-FR" sz="900" dirty="0" err="1"/>
              <a:t>manufacturing</a:t>
            </a:r>
            <a:r>
              <a:rPr lang="fr-FR" sz="900" dirty="0"/>
              <a:t> </a:t>
            </a:r>
            <a:r>
              <a:rPr lang="fr-FR" sz="900" dirty="0" err="1"/>
              <a:t>sector</a:t>
            </a:r>
            <a:r>
              <a:rPr lang="fr-FR" sz="900" dirty="0"/>
              <a:t>.</a:t>
            </a:r>
          </a:p>
          <a:p>
            <a:pPr algn="just"/>
            <a:r>
              <a:rPr lang="fr-FR" sz="900" dirty="0"/>
              <a:t>The workshop </a:t>
            </a:r>
            <a:r>
              <a:rPr lang="en-US" sz="900" dirty="0"/>
              <a:t>promoted </a:t>
            </a:r>
            <a:r>
              <a:rPr lang="en-US" sz="900" b="1" dirty="0"/>
              <a:t>cross-disciplinary exchange of ideas</a:t>
            </a:r>
            <a:r>
              <a:rPr lang="en-US" sz="900" dirty="0"/>
              <a:t>, resulting in more innovative and effective approaches to </a:t>
            </a:r>
            <a:r>
              <a:rPr lang="en-US" sz="900" b="1" dirty="0"/>
              <a:t>advancing</a:t>
            </a:r>
            <a:r>
              <a:rPr lang="en-US" sz="900" dirty="0"/>
              <a:t> the manufacturing sector.</a:t>
            </a:r>
            <a:endParaRPr lang="en-GB" sz="900" dirty="0">
              <a:effectLst/>
              <a:ea typeface="Century Gothic" panose="020B0502020202020204" pitchFamily="34" charset="0"/>
              <a:cs typeface="Arial" panose="020B0604020202020204" pitchFamily="34" charset="0"/>
            </a:endParaRPr>
          </a:p>
          <a:p>
            <a:pPr algn="just">
              <a:lnSpc>
                <a:spcPct val="107000"/>
              </a:lnSpc>
              <a:spcAft>
                <a:spcPts val="600"/>
              </a:spcAft>
            </a:pPr>
            <a:r>
              <a:rPr lang="en-GB" sz="900" b="1" dirty="0">
                <a:effectLst/>
                <a:ea typeface="Century Gothic" panose="020B0502020202020204" pitchFamily="34" charset="0"/>
                <a:cs typeface="Arial" panose="020B0604020202020204" pitchFamily="34" charset="0"/>
              </a:rPr>
              <a:t>73 </a:t>
            </a:r>
            <a:r>
              <a:rPr lang="en-GB" sz="900" dirty="0">
                <a:effectLst/>
                <a:ea typeface="Century Gothic" panose="020B0502020202020204" pitchFamily="34" charset="0"/>
                <a:cs typeface="Arial" panose="020B0604020202020204" pitchFamily="34" charset="0"/>
              </a:rPr>
              <a:t>participants from </a:t>
            </a:r>
            <a:r>
              <a:rPr lang="en-GB" sz="900" b="1" dirty="0">
                <a:ea typeface="Century Gothic" panose="020B0502020202020204" pitchFamily="34" charset="0"/>
                <a:cs typeface="Arial" panose="020B0604020202020204" pitchFamily="34" charset="0"/>
              </a:rPr>
              <a:t>42 EIT Manufacturing partners</a:t>
            </a:r>
          </a:p>
          <a:p>
            <a:pPr algn="just">
              <a:lnSpc>
                <a:spcPct val="107000"/>
              </a:lnSpc>
              <a:spcAft>
                <a:spcPts val="600"/>
              </a:spcAft>
            </a:pPr>
            <a:r>
              <a:rPr lang="en-GB" sz="900" b="1" dirty="0">
                <a:ea typeface="Century Gothic" panose="020B0502020202020204" pitchFamily="34" charset="0"/>
                <a:cs typeface="Arial" panose="020B0604020202020204" pitchFamily="34" charset="0"/>
              </a:rPr>
              <a:t>2</a:t>
            </a:r>
            <a:r>
              <a:rPr lang="en-GB" sz="900" dirty="0">
                <a:effectLst/>
                <a:ea typeface="Century Gothic" panose="020B0502020202020204" pitchFamily="34" charset="0"/>
                <a:cs typeface="Arial" panose="020B0604020202020204" pitchFamily="34" charset="0"/>
              </a:rPr>
              <a:t> workshop sessions about </a:t>
            </a:r>
            <a:r>
              <a:rPr lang="en-GB" sz="900" b="1" dirty="0">
                <a:effectLst/>
                <a:ea typeface="Century Gothic" panose="020B0502020202020204" pitchFamily="34" charset="0"/>
                <a:cs typeface="Arial" panose="020B0604020202020204" pitchFamily="34" charset="0"/>
              </a:rPr>
              <a:t>skills development </a:t>
            </a:r>
            <a:r>
              <a:rPr lang="en-GB" sz="900" dirty="0">
                <a:effectLst/>
                <a:ea typeface="Century Gothic" panose="020B0502020202020204" pitchFamily="34" charset="0"/>
                <a:cs typeface="Arial" panose="020B0604020202020204" pitchFamily="34" charset="0"/>
              </a:rPr>
              <a:t>focusing in </a:t>
            </a:r>
            <a:r>
              <a:rPr lang="en-GB" sz="900" b="1" dirty="0">
                <a:effectLst/>
                <a:ea typeface="Century Gothic" panose="020B0502020202020204" pitchFamily="34" charset="0"/>
                <a:cs typeface="Arial" panose="020B0604020202020204" pitchFamily="34" charset="0"/>
              </a:rPr>
              <a:t>4 top priorities</a:t>
            </a:r>
          </a:p>
          <a:p>
            <a:pPr algn="just">
              <a:lnSpc>
                <a:spcPct val="107000"/>
              </a:lnSpc>
              <a:spcAft>
                <a:spcPts val="600"/>
              </a:spcAft>
            </a:pPr>
            <a:r>
              <a:rPr lang="en-GB" sz="900" dirty="0">
                <a:effectLst/>
                <a:ea typeface="Century Gothic" panose="020B0502020202020204" pitchFamily="34" charset="0"/>
                <a:cs typeface="Arial" panose="020B0604020202020204" pitchFamily="34" charset="0"/>
              </a:rPr>
              <a:t> </a:t>
            </a:r>
            <a:r>
              <a:rPr lang="en-GB" sz="900" b="1" dirty="0">
                <a:effectLst/>
                <a:ea typeface="Century Gothic" panose="020B0502020202020204" pitchFamily="34" charset="0"/>
                <a:cs typeface="Arial" panose="020B0604020202020204" pitchFamily="34" charset="0"/>
              </a:rPr>
              <a:t>3 </a:t>
            </a:r>
            <a:r>
              <a:rPr lang="en-GB" sz="900" dirty="0">
                <a:effectLst/>
                <a:ea typeface="Century Gothic" panose="020B0502020202020204" pitchFamily="34" charset="0"/>
                <a:cs typeface="Arial" panose="020B0604020202020204" pitchFamily="34" charset="0"/>
              </a:rPr>
              <a:t>key work areas: mid-term outcomes, barriers and skills development methods</a:t>
            </a:r>
          </a:p>
          <a:p>
            <a:endParaRPr lang="en-US" b="1" dirty="0"/>
          </a:p>
        </p:txBody>
      </p:sp>
      <p:sp>
        <p:nvSpPr>
          <p:cNvPr id="4" name="Slide Number Placeholder 3"/>
          <p:cNvSpPr>
            <a:spLocks noGrp="1"/>
          </p:cNvSpPr>
          <p:nvPr>
            <p:ph type="sldNum" sz="quarter" idx="5"/>
          </p:nvPr>
        </p:nvSpPr>
        <p:spPr/>
        <p:txBody>
          <a:bodyPr/>
          <a:lstStyle/>
          <a:p>
            <a:fld id="{05CA707B-0523-304F-9FA1-7435B40D18D4}" type="slidenum">
              <a:rPr lang="fi-FI" smtClean="0"/>
              <a:t>6</a:t>
            </a:fld>
            <a:endParaRPr lang="fi-FI"/>
          </a:p>
        </p:txBody>
      </p:sp>
    </p:spTree>
    <p:extLst>
      <p:ext uri="{BB962C8B-B14F-4D97-AF65-F5344CB8AC3E}">
        <p14:creationId xmlns:p14="http://schemas.microsoft.com/office/powerpoint/2010/main" val="121064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dirty="0">
                <a:solidFill>
                  <a:schemeClr val="bg2">
                    <a:lumMod val="50000"/>
                  </a:schemeClr>
                </a:solidFill>
              </a:rPr>
              <a:t>Product/material – production – Lifecycle perspective        - </a:t>
            </a:r>
            <a:r>
              <a:rPr lang="en-GB" sz="1050" dirty="0" err="1">
                <a:solidFill>
                  <a:schemeClr val="bg2">
                    <a:lumMod val="50000"/>
                  </a:schemeClr>
                </a:solidFill>
              </a:rPr>
              <a:t>analize</a:t>
            </a:r>
            <a:r>
              <a:rPr lang="en-GB" sz="1050" dirty="0">
                <a:solidFill>
                  <a:schemeClr val="bg2">
                    <a:lumMod val="50000"/>
                  </a:schemeClr>
                </a:solidFill>
              </a:rPr>
              <a:t> prioritize – create a </a:t>
            </a:r>
            <a:r>
              <a:rPr lang="en-GB" sz="1050" dirty="0" err="1">
                <a:solidFill>
                  <a:schemeClr val="bg2">
                    <a:lumMod val="50000"/>
                  </a:schemeClr>
                </a:solidFill>
              </a:rPr>
              <a:t>roadmpap</a:t>
            </a:r>
            <a:endParaRPr lang="en-GB" sz="1050" dirty="0">
              <a:solidFill>
                <a:schemeClr val="bg2">
                  <a:lumMod val="50000"/>
                </a:schemeClr>
              </a:solidFill>
            </a:endParaRPr>
          </a:p>
          <a:p>
            <a:r>
              <a:rPr lang="en-GB" sz="1050" dirty="0">
                <a:solidFill>
                  <a:schemeClr val="bg2">
                    <a:lumMod val="50000"/>
                  </a:schemeClr>
                </a:solidFill>
              </a:rPr>
              <a:t>    </a:t>
            </a:r>
          </a:p>
          <a:p>
            <a:r>
              <a:rPr lang="en-GB" sz="1050" dirty="0">
                <a:solidFill>
                  <a:schemeClr val="bg2">
                    <a:lumMod val="50000"/>
                  </a:schemeClr>
                </a:solidFill>
              </a:rPr>
              <a:t>Regulations – standards – best practice</a:t>
            </a:r>
          </a:p>
          <a:p>
            <a:endParaRPr lang="en-GB" sz="1050" dirty="0">
              <a:solidFill>
                <a:schemeClr val="bg2">
                  <a:lumMod val="50000"/>
                </a:schemeClr>
              </a:solidFill>
            </a:endParaRPr>
          </a:p>
          <a:p>
            <a:r>
              <a:rPr lang="en-GB" sz="1050" dirty="0">
                <a:solidFill>
                  <a:schemeClr val="bg2">
                    <a:lumMod val="50000"/>
                  </a:schemeClr>
                </a:solidFill>
              </a:rPr>
              <a:t>Toolkit and metrics </a:t>
            </a:r>
          </a:p>
          <a:p>
            <a:endParaRPr lang="en-GB" sz="1050" dirty="0"/>
          </a:p>
          <a:p>
            <a:endParaRPr lang="en-GB" sz="1050" dirty="0"/>
          </a:p>
          <a:p>
            <a:endParaRPr lang="en-GB" sz="1050" dirty="0"/>
          </a:p>
          <a:p>
            <a:r>
              <a:rPr lang="en-GB" sz="1050" dirty="0"/>
              <a:t>Top Priority 2 – Digitalization</a:t>
            </a:r>
            <a:r>
              <a:rPr lang="en-GB" sz="1000" dirty="0"/>
              <a:t>: </a:t>
            </a:r>
            <a:br>
              <a:rPr lang="en-GB" sz="1000" dirty="0"/>
            </a:br>
            <a:r>
              <a:rPr lang="en-GB" sz="900" dirty="0">
                <a:solidFill>
                  <a:schemeClr val="bg2">
                    <a:lumMod val="50000"/>
                  </a:schemeClr>
                </a:solidFill>
              </a:rPr>
              <a:t>Identification and development of skills to define and execute a digital transformation roadmap at the production level</a:t>
            </a:r>
          </a:p>
          <a:p>
            <a:r>
              <a:rPr lang="en-GB" sz="1050" dirty="0"/>
              <a:t>Top Priority 3 – Transversal Skills:  </a:t>
            </a:r>
            <a:br>
              <a:rPr lang="en-GB" sz="1000" dirty="0"/>
            </a:br>
            <a:r>
              <a:rPr lang="en-GB" sz="900" dirty="0">
                <a:solidFill>
                  <a:schemeClr val="bg2">
                    <a:lumMod val="50000"/>
                  </a:schemeClr>
                </a:solidFill>
              </a:rPr>
              <a:t>Develop skills on Critical Thinking, Problem Solving, Creativity, and Initiative for Digital manufacturing ecosystem</a:t>
            </a:r>
          </a:p>
          <a:p>
            <a:r>
              <a:rPr lang="en-GB" sz="1050" dirty="0"/>
              <a:t>Top Priority 4  – Future trends:</a:t>
            </a:r>
            <a:br>
              <a:rPr lang="en-GB" sz="1000" dirty="0"/>
            </a:br>
            <a:r>
              <a:rPr lang="en-GB" sz="900" dirty="0">
                <a:solidFill>
                  <a:schemeClr val="bg2">
                    <a:lumMod val="50000"/>
                  </a:schemeClr>
                </a:solidFill>
              </a:rPr>
              <a:t>Needs in upskilling and reskilling in Re-manufacturing and critical resources</a:t>
            </a:r>
          </a:p>
          <a:p>
            <a:endParaRPr lang="en-GB" sz="900" dirty="0">
              <a:solidFill>
                <a:schemeClr val="bg2">
                  <a:lumMod val="50000"/>
                </a:schemeClr>
              </a:solidFill>
            </a:endParaRPr>
          </a:p>
          <a:p>
            <a:endParaRPr lang="en-GB" sz="900" dirty="0">
              <a:solidFill>
                <a:schemeClr val="bg2">
                  <a:lumMod val="50000"/>
                </a:schemeClr>
              </a:solidFill>
            </a:endParaRPr>
          </a:p>
          <a:p>
            <a:endParaRPr lang="en-GB" sz="900" dirty="0">
              <a:solidFill>
                <a:schemeClr val="bg2">
                  <a:lumMod val="50000"/>
                </a:schemeClr>
              </a:solidFill>
            </a:endParaRPr>
          </a:p>
          <a:p>
            <a:endParaRPr lang="en-GB" sz="900" dirty="0">
              <a:solidFill>
                <a:schemeClr val="bg2">
                  <a:lumMod val="50000"/>
                </a:schemeClr>
              </a:solidFill>
            </a:endParaRPr>
          </a:p>
          <a:p>
            <a:endParaRPr lang="en-GB" sz="900" dirty="0">
              <a:solidFill>
                <a:schemeClr val="bg2">
                  <a:lumMod val="50000"/>
                </a:schemeClr>
              </a:solidFill>
            </a:endParaRPr>
          </a:p>
        </p:txBody>
      </p:sp>
      <p:sp>
        <p:nvSpPr>
          <p:cNvPr id="4" name="Slide Number Placeholder 3"/>
          <p:cNvSpPr>
            <a:spLocks noGrp="1"/>
          </p:cNvSpPr>
          <p:nvPr>
            <p:ph type="sldNum" sz="quarter" idx="5"/>
          </p:nvPr>
        </p:nvSpPr>
        <p:spPr/>
        <p:txBody>
          <a:bodyPr/>
          <a:lstStyle/>
          <a:p>
            <a:fld id="{05CA707B-0523-304F-9FA1-7435B40D18D4}" type="slidenum">
              <a:rPr lang="fi-FI" smtClean="0"/>
              <a:t>7</a:t>
            </a:fld>
            <a:endParaRPr lang="fi-FI"/>
          </a:p>
        </p:txBody>
      </p:sp>
    </p:spTree>
    <p:extLst>
      <p:ext uri="{BB962C8B-B14F-4D97-AF65-F5344CB8AC3E}">
        <p14:creationId xmlns:p14="http://schemas.microsoft.com/office/powerpoint/2010/main" val="409208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endParaRPr lang="en-GB" sz="900" b="1" dirty="0">
              <a:effectLst/>
              <a:ea typeface="Century Gothic" panose="020B0502020202020204" pitchFamily="34" charset="0"/>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05CA707B-0523-304F-9FA1-7435B40D18D4}" type="slidenum">
              <a:rPr lang="fi-FI" smtClean="0"/>
              <a:t>8</a:t>
            </a:fld>
            <a:endParaRPr lang="fi-FI"/>
          </a:p>
        </p:txBody>
      </p:sp>
    </p:spTree>
    <p:extLst>
      <p:ext uri="{BB962C8B-B14F-4D97-AF65-F5344CB8AC3E}">
        <p14:creationId xmlns:p14="http://schemas.microsoft.com/office/powerpoint/2010/main" val="63085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and gradient">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353787E3-B940-8240-9C70-7F6B71E9E17F}"/>
              </a:ext>
            </a:extLst>
          </p:cNvPr>
          <p:cNvSpPr/>
          <p:nvPr userDrawn="1"/>
        </p:nvSpPr>
        <p:spPr>
          <a:xfrm>
            <a:off x="4716463" y="2427287"/>
            <a:ext cx="4427537" cy="2716213"/>
          </a:xfrm>
          <a:prstGeom prst="rect">
            <a:avLst/>
          </a:prstGeom>
          <a:gradFill>
            <a:gsLst>
              <a:gs pos="0">
                <a:schemeClr val="tx2"/>
              </a:gs>
              <a:gs pos="100000">
                <a:schemeClr val="accent1">
                  <a:lumMod val="10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58776" y="1527175"/>
            <a:ext cx="4068762"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4068763"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Kuvan paikkamerkki 9">
            <a:extLst>
              <a:ext uri="{FF2B5EF4-FFF2-40B4-BE49-F238E27FC236}">
                <a16:creationId xmlns:a16="http://schemas.microsoft.com/office/drawing/2014/main" id="{EF941352-760C-DA4C-9E18-7CF23D0151B9}"/>
              </a:ext>
            </a:extLst>
          </p:cNvPr>
          <p:cNvSpPr>
            <a:spLocks noGrp="1"/>
          </p:cNvSpPr>
          <p:nvPr>
            <p:ph type="pic" sz="quarter" idx="13"/>
          </p:nvPr>
        </p:nvSpPr>
        <p:spPr>
          <a:xfrm>
            <a:off x="4716463" y="0"/>
            <a:ext cx="4427537" cy="2427288"/>
          </a:xfrm>
        </p:spPr>
        <p:txBody>
          <a:bodyPr/>
          <a:lstStyle/>
          <a:p>
            <a:r>
              <a:rPr lang="en-US"/>
              <a:t>Click icon to add picture</a:t>
            </a:r>
            <a:endParaRPr lang="fi-FI"/>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2716213"/>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302545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358775" y="1527175"/>
            <a:ext cx="8426449" cy="900113"/>
          </a:xfrm>
        </p:spPr>
        <p:txBody>
          <a:bodyPr lIns="0" rIns="0" anchor="b"/>
          <a:lstStyle>
            <a:lvl1pPr>
              <a:defRPr sz="4500"/>
            </a:lvl1pPr>
          </a:lstStyle>
          <a:p>
            <a:r>
              <a:rPr lang="fi-FI"/>
              <a:t>Muokkaa ots. perustyyl. napsautt.</a:t>
            </a:r>
            <a:endParaRPr lang="en-US"/>
          </a:p>
        </p:txBody>
      </p:sp>
      <p:sp>
        <p:nvSpPr>
          <p:cNvPr id="3" name="Text Placeholder 2"/>
          <p:cNvSpPr>
            <a:spLocks noGrp="1"/>
          </p:cNvSpPr>
          <p:nvPr>
            <p:ph type="body" idx="1"/>
          </p:nvPr>
        </p:nvSpPr>
        <p:spPr>
          <a:xfrm>
            <a:off x="358775" y="2716213"/>
            <a:ext cx="6985000" cy="900112"/>
          </a:xfrm>
        </p:spPr>
        <p:txBody>
          <a:bodyPr lIns="0" rIns="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41626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it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err="1"/>
              <a:t>Muokkaa</a:t>
            </a:r>
            <a:r>
              <a:rPr lang="en-GB" noProof="0"/>
              <a:t> </a:t>
            </a:r>
            <a:r>
              <a:rPr lang="en-GB" noProof="0" err="1"/>
              <a:t>ots</a:t>
            </a:r>
            <a:r>
              <a:rPr lang="en-GB" noProof="0"/>
              <a:t>. </a:t>
            </a:r>
            <a:r>
              <a:rPr lang="en-GB" noProof="0" err="1"/>
              <a:t>perustyyl</a:t>
            </a:r>
            <a:r>
              <a:rPr lang="en-GB" noProof="0"/>
              <a:t>. </a:t>
            </a:r>
            <a:r>
              <a:rPr lang="en-GB" noProof="0" err="1"/>
              <a:t>napsautt</a:t>
            </a:r>
            <a:r>
              <a:rPr lang="en-GB" noProof="0"/>
              <a:t>.</a:t>
            </a:r>
          </a:p>
        </p:txBody>
      </p:sp>
      <p:sp>
        <p:nvSpPr>
          <p:cNvPr id="3" name="Content Placeholder 2"/>
          <p:cNvSpPr>
            <a:spLocks noGrp="1"/>
          </p:cNvSpPr>
          <p:nvPr>
            <p:ph sz="half" idx="1"/>
          </p:nvPr>
        </p:nvSpPr>
        <p:spPr>
          <a:xfrm>
            <a:off x="358774" y="1540271"/>
            <a:ext cx="4068764" cy="2665969"/>
          </a:xfrm>
        </p:spPr>
        <p:txBody>
          <a:bodyPr lIns="0"/>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716462" y="1540271"/>
            <a:ext cx="4068761" cy="2665969"/>
          </a:xfrm>
        </p:spPr>
        <p:txBody>
          <a:bodyPr lIns="0"/>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3262336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8775" y="339725"/>
            <a:ext cx="8426448" cy="900113"/>
          </a:xfrm>
        </p:spPr>
        <p:txBody>
          <a:bodyPr lIns="0"/>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385226" y="1250355"/>
            <a:ext cx="4042312" cy="503434"/>
          </a:xfrm>
        </p:spPr>
        <p:txBody>
          <a:bodyPr lIns="0" anchor="b"/>
          <a:lstStyle>
            <a:lvl1pPr marL="0" indent="0">
              <a:buNone/>
              <a:defRPr sz="180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358775" y="1878807"/>
            <a:ext cx="4068763" cy="23919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716463" y="1260872"/>
            <a:ext cx="4068762" cy="503434"/>
          </a:xfrm>
        </p:spPr>
        <p:txBody>
          <a:bodyPr anchor="b"/>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716462" y="1878807"/>
            <a:ext cx="4068761" cy="23919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838474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Tree>
    <p:extLst>
      <p:ext uri="{BB962C8B-B14F-4D97-AF65-F5344CB8AC3E}">
        <p14:creationId xmlns:p14="http://schemas.microsoft.com/office/powerpoint/2010/main" val="201090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45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775" y="342900"/>
            <a:ext cx="2628900" cy="896938"/>
          </a:xfrm>
        </p:spPr>
        <p:txBody>
          <a:bodyPr lIns="0" anchor="b"/>
          <a:lstStyle>
            <a:lvl1pPr>
              <a:defRPr sz="24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Content Placeholder 2"/>
          <p:cNvSpPr>
            <a:spLocks noGrp="1"/>
          </p:cNvSpPr>
          <p:nvPr>
            <p:ph idx="1"/>
          </p:nvPr>
        </p:nvSpPr>
        <p:spPr>
          <a:xfrm>
            <a:off x="3276599" y="342901"/>
            <a:ext cx="5508625" cy="397091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358775" y="1527175"/>
            <a:ext cx="2628900" cy="278664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Tree>
    <p:extLst>
      <p:ext uri="{BB962C8B-B14F-4D97-AF65-F5344CB8AC3E}">
        <p14:creationId xmlns:p14="http://schemas.microsoft.com/office/powerpoint/2010/main" val="3285539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342899"/>
            <a:ext cx="2628900" cy="2373313"/>
          </a:xfrm>
        </p:spPr>
        <p:txBody>
          <a:bodyPr lIns="0" anchor="t">
            <a:normAutofit/>
          </a:bodyPr>
          <a:lstStyle>
            <a:lvl1pPr>
              <a:defRPr sz="30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Content Placeholder 2"/>
          <p:cNvSpPr>
            <a:spLocks noGrp="1"/>
          </p:cNvSpPr>
          <p:nvPr>
            <p:ph idx="1"/>
          </p:nvPr>
        </p:nvSpPr>
        <p:spPr>
          <a:xfrm>
            <a:off x="3276599" y="342901"/>
            <a:ext cx="5508625" cy="397091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358775" y="3176337"/>
            <a:ext cx="2628900" cy="113747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Tree>
    <p:extLst>
      <p:ext uri="{BB962C8B-B14F-4D97-AF65-F5344CB8AC3E}">
        <p14:creationId xmlns:p14="http://schemas.microsoft.com/office/powerpoint/2010/main" val="1214702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F94BE2BE-0B06-8649-B707-927E6C12894F}"/>
              </a:ext>
            </a:extLst>
          </p:cNvPr>
          <p:cNvSpPr/>
          <p:nvPr userDrawn="1"/>
        </p:nvSpPr>
        <p:spPr>
          <a:xfrm>
            <a:off x="0" y="0"/>
            <a:ext cx="2987675" cy="19445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76600" y="345724"/>
            <a:ext cx="5508627" cy="415714"/>
          </a:xfrm>
        </p:spPr>
        <p:txBody>
          <a:bodyPr lIns="0" anchor="t">
            <a:normAutofit/>
          </a:bodyPr>
          <a:lstStyle>
            <a:lvl1pPr>
              <a:defRPr sz="3000"/>
            </a:lvl1pPr>
          </a:lstStyle>
          <a:p>
            <a:endParaRPr lang="en-US"/>
          </a:p>
        </p:txBody>
      </p:sp>
      <p:sp>
        <p:nvSpPr>
          <p:cNvPr id="12" name="Text Placeholder 4">
            <a:extLst>
              <a:ext uri="{FF2B5EF4-FFF2-40B4-BE49-F238E27FC236}">
                <a16:creationId xmlns:a16="http://schemas.microsoft.com/office/drawing/2014/main" id="{47FB84E6-985F-3F42-A317-E093D4A65F91}"/>
              </a:ext>
            </a:extLst>
          </p:cNvPr>
          <p:cNvSpPr>
            <a:spLocks noGrp="1"/>
          </p:cNvSpPr>
          <p:nvPr>
            <p:ph type="body" sz="quarter" idx="3"/>
          </p:nvPr>
        </p:nvSpPr>
        <p:spPr>
          <a:xfrm>
            <a:off x="3276602" y="1239838"/>
            <a:ext cx="1152524" cy="704724"/>
          </a:xfrm>
        </p:spPr>
        <p:txBody>
          <a:bodyPr anchor="t">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fi-FI"/>
          </a:p>
        </p:txBody>
      </p:sp>
      <p:sp>
        <p:nvSpPr>
          <p:cNvPr id="16" name="Text Placeholder 3">
            <a:extLst>
              <a:ext uri="{FF2B5EF4-FFF2-40B4-BE49-F238E27FC236}">
                <a16:creationId xmlns:a16="http://schemas.microsoft.com/office/drawing/2014/main" id="{BB4DED5E-39DF-D943-95D6-58404F6DFC07}"/>
              </a:ext>
            </a:extLst>
          </p:cNvPr>
          <p:cNvSpPr>
            <a:spLocks noGrp="1"/>
          </p:cNvSpPr>
          <p:nvPr>
            <p:ph type="body" sz="half" idx="2"/>
          </p:nvPr>
        </p:nvSpPr>
        <p:spPr>
          <a:xfrm>
            <a:off x="4718050" y="1239913"/>
            <a:ext cx="4067175" cy="70472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18" name="Text Placeholder 4">
            <a:extLst>
              <a:ext uri="{FF2B5EF4-FFF2-40B4-BE49-F238E27FC236}">
                <a16:creationId xmlns:a16="http://schemas.microsoft.com/office/drawing/2014/main" id="{3B27D7F7-596D-7040-AC90-C2683754A9C6}"/>
              </a:ext>
            </a:extLst>
          </p:cNvPr>
          <p:cNvSpPr>
            <a:spLocks noGrp="1"/>
          </p:cNvSpPr>
          <p:nvPr>
            <p:ph type="body" sz="quarter" idx="14"/>
          </p:nvPr>
        </p:nvSpPr>
        <p:spPr>
          <a:xfrm>
            <a:off x="3276602" y="2284905"/>
            <a:ext cx="1152524" cy="704723"/>
          </a:xfrm>
        </p:spPr>
        <p:txBody>
          <a:bodyPr anchor="t">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fi-FI"/>
          </a:p>
        </p:txBody>
      </p:sp>
      <p:sp>
        <p:nvSpPr>
          <p:cNvPr id="19" name="Text Placeholder 3">
            <a:extLst>
              <a:ext uri="{FF2B5EF4-FFF2-40B4-BE49-F238E27FC236}">
                <a16:creationId xmlns:a16="http://schemas.microsoft.com/office/drawing/2014/main" id="{73B21CE8-85CA-2E41-8829-8A0197FA9994}"/>
              </a:ext>
            </a:extLst>
          </p:cNvPr>
          <p:cNvSpPr>
            <a:spLocks noGrp="1"/>
          </p:cNvSpPr>
          <p:nvPr>
            <p:ph type="body" sz="half" idx="15"/>
          </p:nvPr>
        </p:nvSpPr>
        <p:spPr>
          <a:xfrm>
            <a:off x="4718050" y="2284981"/>
            <a:ext cx="4067175" cy="70472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20" name="Text Placeholder 4">
            <a:extLst>
              <a:ext uri="{FF2B5EF4-FFF2-40B4-BE49-F238E27FC236}">
                <a16:creationId xmlns:a16="http://schemas.microsoft.com/office/drawing/2014/main" id="{5B71A1B7-63CB-ED4D-8281-DD5A8536E9D1}"/>
              </a:ext>
            </a:extLst>
          </p:cNvPr>
          <p:cNvSpPr>
            <a:spLocks noGrp="1"/>
          </p:cNvSpPr>
          <p:nvPr>
            <p:ph type="body" sz="quarter" idx="16"/>
          </p:nvPr>
        </p:nvSpPr>
        <p:spPr>
          <a:xfrm>
            <a:off x="3276602" y="3332797"/>
            <a:ext cx="1152524" cy="704723"/>
          </a:xfrm>
        </p:spPr>
        <p:txBody>
          <a:bodyPr anchor="t">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fi-FI"/>
          </a:p>
        </p:txBody>
      </p:sp>
      <p:sp>
        <p:nvSpPr>
          <p:cNvPr id="21" name="Text Placeholder 3">
            <a:extLst>
              <a:ext uri="{FF2B5EF4-FFF2-40B4-BE49-F238E27FC236}">
                <a16:creationId xmlns:a16="http://schemas.microsoft.com/office/drawing/2014/main" id="{6A780359-E7F6-D346-AF2D-F79DABFA3FE5}"/>
              </a:ext>
            </a:extLst>
          </p:cNvPr>
          <p:cNvSpPr>
            <a:spLocks noGrp="1"/>
          </p:cNvSpPr>
          <p:nvPr>
            <p:ph type="body" sz="half" idx="17"/>
          </p:nvPr>
        </p:nvSpPr>
        <p:spPr>
          <a:xfrm>
            <a:off x="4718050" y="3332873"/>
            <a:ext cx="4067175" cy="70472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cxnSp>
        <p:nvCxnSpPr>
          <p:cNvPr id="9" name="Suora yhdysviiva 8">
            <a:extLst>
              <a:ext uri="{FF2B5EF4-FFF2-40B4-BE49-F238E27FC236}">
                <a16:creationId xmlns:a16="http://schemas.microsoft.com/office/drawing/2014/main" id="{7E95B016-3234-8F45-ABAC-EE5CC5A0BEA1}"/>
              </a:ext>
            </a:extLst>
          </p:cNvPr>
          <p:cNvCxnSpPr/>
          <p:nvPr userDrawn="1"/>
        </p:nvCxnSpPr>
        <p:spPr>
          <a:xfrm>
            <a:off x="3276600" y="2095130"/>
            <a:ext cx="55086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D89C4533-A5D9-D04D-A26B-39389AC4044D}"/>
              </a:ext>
            </a:extLst>
          </p:cNvPr>
          <p:cNvCxnSpPr/>
          <p:nvPr userDrawn="1"/>
        </p:nvCxnSpPr>
        <p:spPr>
          <a:xfrm>
            <a:off x="3276600" y="3178205"/>
            <a:ext cx="55086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kstin paikkamerkki 3">
            <a:extLst>
              <a:ext uri="{FF2B5EF4-FFF2-40B4-BE49-F238E27FC236}">
                <a16:creationId xmlns:a16="http://schemas.microsoft.com/office/drawing/2014/main" id="{864E4B6B-A9A6-CB46-AE84-D883B6438C0E}"/>
              </a:ext>
            </a:extLst>
          </p:cNvPr>
          <p:cNvSpPr>
            <a:spLocks noGrp="1"/>
          </p:cNvSpPr>
          <p:nvPr>
            <p:ph type="body" sz="quarter" idx="18"/>
          </p:nvPr>
        </p:nvSpPr>
        <p:spPr>
          <a:xfrm>
            <a:off x="358776" y="339725"/>
            <a:ext cx="2331158" cy="1276011"/>
          </a:xfrm>
        </p:spPr>
        <p:txBody>
          <a:bodyPr anchor="ctr">
            <a:noAutofit/>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4" name="Kuvan paikkamerkki 13">
            <a:extLst>
              <a:ext uri="{FF2B5EF4-FFF2-40B4-BE49-F238E27FC236}">
                <a16:creationId xmlns:a16="http://schemas.microsoft.com/office/drawing/2014/main" id="{168611CE-E3CB-5646-8399-6CB8DC902E8F}"/>
              </a:ext>
            </a:extLst>
          </p:cNvPr>
          <p:cNvSpPr>
            <a:spLocks noGrp="1"/>
          </p:cNvSpPr>
          <p:nvPr>
            <p:ph type="pic" sz="quarter" idx="19"/>
          </p:nvPr>
        </p:nvSpPr>
        <p:spPr>
          <a:xfrm>
            <a:off x="0" y="1944561"/>
            <a:ext cx="2982913" cy="2248285"/>
          </a:xfrm>
        </p:spPr>
        <p:txBody>
          <a:bodyPr/>
          <a:lstStyle/>
          <a:p>
            <a:endParaRPr lang="en-GB"/>
          </a:p>
        </p:txBody>
      </p:sp>
    </p:spTree>
    <p:extLst>
      <p:ext uri="{BB962C8B-B14F-4D97-AF65-F5344CB8AC3E}">
        <p14:creationId xmlns:p14="http://schemas.microsoft.com/office/powerpoint/2010/main" val="1092268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open">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F94BE2BE-0B06-8649-B707-927E6C12894F}"/>
              </a:ext>
            </a:extLst>
          </p:cNvPr>
          <p:cNvSpPr/>
          <p:nvPr userDrawn="1"/>
        </p:nvSpPr>
        <p:spPr>
          <a:xfrm>
            <a:off x="0" y="0"/>
            <a:ext cx="2987675" cy="19445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76600" y="345723"/>
            <a:ext cx="5508627" cy="894111"/>
          </a:xfrm>
        </p:spPr>
        <p:txBody>
          <a:bodyPr lIns="0" anchor="t">
            <a:normAutofit/>
          </a:bodyPr>
          <a:lstStyle>
            <a:lvl1pPr>
              <a:defRPr sz="3000"/>
            </a:lvl1pPr>
          </a:lstStyle>
          <a:p>
            <a:endParaRPr lang="en-US"/>
          </a:p>
        </p:txBody>
      </p:sp>
      <p:sp>
        <p:nvSpPr>
          <p:cNvPr id="4" name="Tekstin paikkamerkki 3">
            <a:extLst>
              <a:ext uri="{FF2B5EF4-FFF2-40B4-BE49-F238E27FC236}">
                <a16:creationId xmlns:a16="http://schemas.microsoft.com/office/drawing/2014/main" id="{864E4B6B-A9A6-CB46-AE84-D883B6438C0E}"/>
              </a:ext>
            </a:extLst>
          </p:cNvPr>
          <p:cNvSpPr>
            <a:spLocks noGrp="1"/>
          </p:cNvSpPr>
          <p:nvPr>
            <p:ph type="body" sz="quarter" idx="18"/>
          </p:nvPr>
        </p:nvSpPr>
        <p:spPr>
          <a:xfrm>
            <a:off x="358776" y="339725"/>
            <a:ext cx="2331158" cy="1276011"/>
          </a:xfrm>
        </p:spPr>
        <p:txBody>
          <a:bodyPr anchor="ctr">
            <a:noAutofit/>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Sisällön paikkamerkki 7">
            <a:extLst>
              <a:ext uri="{FF2B5EF4-FFF2-40B4-BE49-F238E27FC236}">
                <a16:creationId xmlns:a16="http://schemas.microsoft.com/office/drawing/2014/main" id="{101C6564-1C8F-FB45-BB12-14A1AC10EC38}"/>
              </a:ext>
            </a:extLst>
          </p:cNvPr>
          <p:cNvSpPr>
            <a:spLocks noGrp="1"/>
          </p:cNvSpPr>
          <p:nvPr>
            <p:ph sz="quarter" idx="21"/>
          </p:nvPr>
        </p:nvSpPr>
        <p:spPr>
          <a:xfrm>
            <a:off x="3276600" y="1527175"/>
            <a:ext cx="2590800" cy="27364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3" name="Sisällön paikkamerkki 7">
            <a:extLst>
              <a:ext uri="{FF2B5EF4-FFF2-40B4-BE49-F238E27FC236}">
                <a16:creationId xmlns:a16="http://schemas.microsoft.com/office/drawing/2014/main" id="{81BA6631-4908-2C49-8BD6-00751D404190}"/>
              </a:ext>
            </a:extLst>
          </p:cNvPr>
          <p:cNvSpPr>
            <a:spLocks noGrp="1"/>
          </p:cNvSpPr>
          <p:nvPr>
            <p:ph sz="quarter" idx="22"/>
          </p:nvPr>
        </p:nvSpPr>
        <p:spPr>
          <a:xfrm>
            <a:off x="6161467" y="1527175"/>
            <a:ext cx="2673439" cy="27364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4" name="Kuvan paikkamerkki 13">
            <a:extLst>
              <a:ext uri="{FF2B5EF4-FFF2-40B4-BE49-F238E27FC236}">
                <a16:creationId xmlns:a16="http://schemas.microsoft.com/office/drawing/2014/main" id="{85F51702-1329-4240-9B4F-D8698AF30BF1}"/>
              </a:ext>
            </a:extLst>
          </p:cNvPr>
          <p:cNvSpPr>
            <a:spLocks noGrp="1"/>
          </p:cNvSpPr>
          <p:nvPr>
            <p:ph type="pic" sz="quarter" idx="19"/>
          </p:nvPr>
        </p:nvSpPr>
        <p:spPr>
          <a:xfrm>
            <a:off x="0" y="1944561"/>
            <a:ext cx="2982913" cy="2248285"/>
          </a:xfrm>
        </p:spPr>
        <p:txBody>
          <a:bodyPr/>
          <a:lstStyle/>
          <a:p>
            <a:endParaRPr lang="en-GB"/>
          </a:p>
        </p:txBody>
      </p:sp>
    </p:spTree>
    <p:extLst>
      <p:ext uri="{BB962C8B-B14F-4D97-AF65-F5344CB8AC3E}">
        <p14:creationId xmlns:p14="http://schemas.microsoft.com/office/powerpoint/2010/main" val="1807994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3231" y="342900"/>
            <a:ext cx="2614444" cy="896938"/>
          </a:xfrm>
        </p:spPr>
        <p:txBody>
          <a:bodyPr anchor="b"/>
          <a:lstStyle>
            <a:lvl1pPr>
              <a:defRPr sz="24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Picture Placeholder 2"/>
          <p:cNvSpPr>
            <a:spLocks noGrp="1" noChangeAspect="1"/>
          </p:cNvSpPr>
          <p:nvPr>
            <p:ph type="pic" idx="1"/>
          </p:nvPr>
        </p:nvSpPr>
        <p:spPr>
          <a:xfrm>
            <a:off x="3276599" y="339725"/>
            <a:ext cx="5508625" cy="395257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a:p>
        </p:txBody>
      </p:sp>
      <p:sp>
        <p:nvSpPr>
          <p:cNvPr id="4" name="Text Placeholder 3"/>
          <p:cNvSpPr>
            <a:spLocks noGrp="1"/>
          </p:cNvSpPr>
          <p:nvPr>
            <p:ph type="body" sz="half" idx="2"/>
          </p:nvPr>
        </p:nvSpPr>
        <p:spPr>
          <a:xfrm>
            <a:off x="373231" y="1537098"/>
            <a:ext cx="2614444" cy="275520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Tree>
    <p:extLst>
      <p:ext uri="{BB962C8B-B14F-4D97-AF65-F5344CB8AC3E}">
        <p14:creationId xmlns:p14="http://schemas.microsoft.com/office/powerpoint/2010/main" val="3780711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EF941352-760C-DA4C-9E18-7CF23D0151B9}"/>
              </a:ext>
            </a:extLst>
          </p:cNvPr>
          <p:cNvSpPr>
            <a:spLocks noGrp="1"/>
          </p:cNvSpPr>
          <p:nvPr>
            <p:ph type="pic" sz="quarter" idx="13"/>
          </p:nvPr>
        </p:nvSpPr>
        <p:spPr>
          <a:xfrm>
            <a:off x="4716463" y="0"/>
            <a:ext cx="4427537" cy="5143500"/>
          </a:xfrm>
        </p:spPr>
        <p:txBody>
          <a:bodyPr/>
          <a:lstStyle/>
          <a:p>
            <a:r>
              <a:rPr lang="en-US"/>
              <a:t>Click icon to add picture</a:t>
            </a:r>
            <a:endParaRPr lang="fi-FI"/>
          </a:p>
        </p:txBody>
      </p:sp>
      <p:sp>
        <p:nvSpPr>
          <p:cNvPr id="2" name="Title 1"/>
          <p:cNvSpPr>
            <a:spLocks noGrp="1"/>
          </p:cNvSpPr>
          <p:nvPr>
            <p:ph type="ctrTitle"/>
          </p:nvPr>
        </p:nvSpPr>
        <p:spPr>
          <a:xfrm>
            <a:off x="358776" y="1527175"/>
            <a:ext cx="4068762"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4068763"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nchor="t">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2226003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Vertical Text Placeholder 2"/>
          <p:cNvSpPr>
            <a:spLocks noGrp="1"/>
          </p:cNvSpPr>
          <p:nvPr>
            <p:ph type="body" orient="vert" idx="1"/>
          </p:nvPr>
        </p:nvSpPr>
        <p:spPr>
          <a:xfrm>
            <a:off x="358774" y="1540272"/>
            <a:ext cx="8426450" cy="276278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142704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3775" y="339726"/>
            <a:ext cx="1441449" cy="3898788"/>
          </a:xfrm>
        </p:spPr>
        <p:txBody>
          <a:bodyPr vert="eaVert"/>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Vertical Text Placeholder 2"/>
          <p:cNvSpPr>
            <a:spLocks noGrp="1"/>
          </p:cNvSpPr>
          <p:nvPr>
            <p:ph type="body" orient="vert" idx="1"/>
          </p:nvPr>
        </p:nvSpPr>
        <p:spPr>
          <a:xfrm>
            <a:off x="358776" y="339725"/>
            <a:ext cx="6619239" cy="389878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72737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ark Blu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B9AB34-AB27-334E-BB6F-A9EB894E8D9E}"/>
              </a:ext>
            </a:extLst>
          </p:cNvPr>
          <p:cNvSpPr>
            <a:spLocks noGrp="1"/>
          </p:cNvSpPr>
          <p:nvPr>
            <p:ph type="ctrTitle"/>
          </p:nvPr>
        </p:nvSpPr>
        <p:spPr>
          <a:xfrm>
            <a:off x="366065" y="340578"/>
            <a:ext cx="8419160"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1826121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gradient">
    <p:bg>
      <p:bgPr>
        <a:gradFill flip="none" rotWithShape="1">
          <a:gsLst>
            <a:gs pos="50000">
              <a:srgbClr val="683279"/>
            </a:gs>
            <a:gs pos="0">
              <a:schemeClr val="tx2">
                <a:lumMod val="100000"/>
              </a:schemeClr>
            </a:gs>
            <a:gs pos="100000">
              <a:schemeClr val="accent1"/>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8775" y="1527175"/>
            <a:ext cx="8426449"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6985000"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pic>
        <p:nvPicPr>
          <p:cNvPr id="9" name="Kuva 8">
            <a:extLst>
              <a:ext uri="{FF2B5EF4-FFF2-40B4-BE49-F238E27FC236}">
                <a16:creationId xmlns:a16="http://schemas.microsoft.com/office/drawing/2014/main" id="{A96858E6-18B3-F540-A795-209084A2AB2E}"/>
              </a:ext>
            </a:extLst>
          </p:cNvPr>
          <p:cNvPicPr>
            <a:picLocks noChangeAspect="1"/>
          </p:cNvPicPr>
          <p:nvPr userDrawn="1"/>
        </p:nvPicPr>
        <p:blipFill>
          <a:blip r:embed="rId2"/>
          <a:stretch>
            <a:fillRect/>
          </a:stretch>
        </p:blipFill>
        <p:spPr>
          <a:xfrm>
            <a:off x="358775" y="339725"/>
            <a:ext cx="2616200" cy="698500"/>
          </a:xfrm>
          <a:prstGeom prst="rect">
            <a:avLst/>
          </a:prstGeom>
        </p:spPr>
      </p:pic>
    </p:spTree>
    <p:extLst>
      <p:ext uri="{BB962C8B-B14F-4D97-AF65-F5344CB8AC3E}">
        <p14:creationId xmlns:p14="http://schemas.microsoft.com/office/powerpoint/2010/main" val="1899485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180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corner Dark Blue">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1"/>
            <a:ext cx="4716462" cy="1527175"/>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473190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orner Dark Blue">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2"/>
            <a:ext cx="4716462" cy="2716214"/>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2077086"/>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3579708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corner Blue">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1"/>
            <a:ext cx="4716462" cy="1527175"/>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3481058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corner Blue">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2"/>
            <a:ext cx="4716462" cy="2716214"/>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2077086"/>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2193753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corner Red Magenta">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1"/>
            <a:ext cx="4716462" cy="152717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275714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gradient">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4A052810-8A81-F84C-B0A2-B60FE4950BDA}"/>
              </a:ext>
            </a:extLst>
          </p:cNvPr>
          <p:cNvSpPr/>
          <p:nvPr userDrawn="1"/>
        </p:nvSpPr>
        <p:spPr>
          <a:xfrm>
            <a:off x="4716463" y="1"/>
            <a:ext cx="4427537" cy="5143500"/>
          </a:xfrm>
          <a:prstGeom prst="rect">
            <a:avLst/>
          </a:prstGeom>
          <a:gradFill>
            <a:gsLst>
              <a:gs pos="0">
                <a:schemeClr val="tx2"/>
              </a:gs>
              <a:gs pos="100000">
                <a:schemeClr val="accent1">
                  <a:lumMod val="10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58776" y="1527175"/>
            <a:ext cx="4068762"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4068763"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1864102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corner Red Magenta">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2"/>
            <a:ext cx="4716462" cy="2716214"/>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2077086"/>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1544601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corner Green">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1"/>
            <a:ext cx="4716462" cy="1527175"/>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1039267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corner Green">
    <p:bg>
      <p:bgPr>
        <a:solidFill>
          <a:schemeClr val="bg2"/>
        </a:solidFill>
        <a:effectLst/>
      </p:bgPr>
    </p:bg>
    <p:spTree>
      <p:nvGrpSpPr>
        <p:cNvPr id="1" name=""/>
        <p:cNvGrpSpPr/>
        <p:nvPr/>
      </p:nvGrpSpPr>
      <p:grpSpPr>
        <a:xfrm>
          <a:off x="0" y="0"/>
          <a:ext cx="0" cy="0"/>
          <a:chOff x="0" y="0"/>
          <a:chExt cx="0" cy="0"/>
        </a:xfrm>
      </p:grpSpPr>
      <p:sp>
        <p:nvSpPr>
          <p:cNvPr id="5" name="Yhdestä kulmasta pyöristetty suorakulmio 4">
            <a:extLst>
              <a:ext uri="{FF2B5EF4-FFF2-40B4-BE49-F238E27FC236}">
                <a16:creationId xmlns:a16="http://schemas.microsoft.com/office/drawing/2014/main" id="{EA7A272A-CA24-C249-908A-8F3D4A0C7F7D}"/>
              </a:ext>
            </a:extLst>
          </p:cNvPr>
          <p:cNvSpPr/>
          <p:nvPr userDrawn="1"/>
        </p:nvSpPr>
        <p:spPr>
          <a:xfrm rot="10800000">
            <a:off x="4427538" y="-2"/>
            <a:ext cx="4716462" cy="2716214"/>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16464" y="350202"/>
            <a:ext cx="4068762" cy="2077086"/>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2714211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dient">
    <p:bg>
      <p:bgPr>
        <a:gradFill>
          <a:gsLst>
            <a:gs pos="50000">
              <a:srgbClr val="683279"/>
            </a:gs>
            <a:gs pos="0">
              <a:schemeClr val="tx2">
                <a:lumMod val="100000"/>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B9AB34-AB27-334E-BB6F-A9EB894E8D9E}"/>
              </a:ext>
            </a:extLst>
          </p:cNvPr>
          <p:cNvSpPr>
            <a:spLocks noGrp="1"/>
          </p:cNvSpPr>
          <p:nvPr>
            <p:ph type="ctrTitle"/>
          </p:nvPr>
        </p:nvSpPr>
        <p:spPr>
          <a:xfrm>
            <a:off x="366065" y="340578"/>
            <a:ext cx="8419160"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1881324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Blu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B9AB34-AB27-334E-BB6F-A9EB894E8D9E}"/>
              </a:ext>
            </a:extLst>
          </p:cNvPr>
          <p:cNvSpPr>
            <a:spLocks noGrp="1"/>
          </p:cNvSpPr>
          <p:nvPr>
            <p:ph type="ctrTitle"/>
          </p:nvPr>
        </p:nvSpPr>
        <p:spPr>
          <a:xfrm>
            <a:off x="366065" y="340578"/>
            <a:ext cx="8419160" cy="900112"/>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3720563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creen title">
    <p:bg>
      <p:bgPr>
        <a:gradFill>
          <a:gsLst>
            <a:gs pos="50000">
              <a:srgbClr val="683279"/>
            </a:gs>
            <a:gs pos="0">
              <a:schemeClr val="tx2">
                <a:lumMod val="100000"/>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B8F0355F-D1DC-2B4F-9FB5-AC3CF22A2ECE}"/>
              </a:ext>
            </a:extLst>
          </p:cNvPr>
          <p:cNvSpPr>
            <a:spLocks noGrp="1"/>
          </p:cNvSpPr>
          <p:nvPr>
            <p:ph type="pic" sz="quarter" idx="12"/>
          </p:nvPr>
        </p:nvSpPr>
        <p:spPr>
          <a:xfrm>
            <a:off x="4427539" y="0"/>
            <a:ext cx="4716462" cy="5143500"/>
          </a:xfrm>
        </p:spPr>
        <p:txBody>
          <a:bodyPr/>
          <a:lstStyle/>
          <a:p>
            <a:endParaRPr lang="en-GB"/>
          </a:p>
        </p:txBody>
      </p:sp>
      <p:sp>
        <p:nvSpPr>
          <p:cNvPr id="7" name="Title 1">
            <a:extLst>
              <a:ext uri="{FF2B5EF4-FFF2-40B4-BE49-F238E27FC236}">
                <a16:creationId xmlns:a16="http://schemas.microsoft.com/office/drawing/2014/main" id="{9DB9AB34-AB27-334E-BB6F-A9EB894E8D9E}"/>
              </a:ext>
            </a:extLst>
          </p:cNvPr>
          <p:cNvSpPr>
            <a:spLocks noGrp="1"/>
          </p:cNvSpPr>
          <p:nvPr>
            <p:ph type="ctrTitle"/>
          </p:nvPr>
        </p:nvSpPr>
        <p:spPr>
          <a:xfrm>
            <a:off x="366065" y="340578"/>
            <a:ext cx="3748735" cy="899260"/>
          </a:xfrm>
          <a:noFill/>
        </p:spPr>
        <p:txBody>
          <a:bodyPr lIns="0" anchor="t">
            <a:normAutofit/>
          </a:bodyPr>
          <a:lstStyle>
            <a:lvl1pPr algn="l">
              <a:defRPr sz="3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411286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gradient">
    <p:bg>
      <p:bgPr>
        <a:gradFill flip="none" rotWithShape="1">
          <a:gsLst>
            <a:gs pos="50000">
              <a:srgbClr val="683279"/>
            </a:gs>
            <a:gs pos="0">
              <a:schemeClr val="tx2">
                <a:lumMod val="100000"/>
              </a:schemeClr>
            </a:gs>
            <a:gs pos="100000">
              <a:schemeClr val="accent1"/>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8775" y="1527175"/>
            <a:ext cx="8426449"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6985000"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pic>
        <p:nvPicPr>
          <p:cNvPr id="9" name="Kuva 8">
            <a:extLst>
              <a:ext uri="{FF2B5EF4-FFF2-40B4-BE49-F238E27FC236}">
                <a16:creationId xmlns:a16="http://schemas.microsoft.com/office/drawing/2014/main" id="{A96858E6-18B3-F540-A795-209084A2AB2E}"/>
              </a:ext>
            </a:extLst>
          </p:cNvPr>
          <p:cNvPicPr>
            <a:picLocks noChangeAspect="1"/>
          </p:cNvPicPr>
          <p:nvPr userDrawn="1"/>
        </p:nvPicPr>
        <p:blipFill>
          <a:blip r:embed="rId2"/>
          <a:stretch>
            <a:fillRect/>
          </a:stretch>
        </p:blipFill>
        <p:spPr>
          <a:xfrm>
            <a:off x="358775" y="339725"/>
            <a:ext cx="2616200" cy="698500"/>
          </a:xfrm>
          <a:prstGeom prst="rect">
            <a:avLst/>
          </a:prstGeom>
        </p:spPr>
      </p:pic>
    </p:spTree>
    <p:extLst>
      <p:ext uri="{BB962C8B-B14F-4D97-AF65-F5344CB8AC3E}">
        <p14:creationId xmlns:p14="http://schemas.microsoft.com/office/powerpoint/2010/main" val="95323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Blue">
    <p:spTree>
      <p:nvGrpSpPr>
        <p:cNvPr id="1" name=""/>
        <p:cNvGrpSpPr/>
        <p:nvPr/>
      </p:nvGrpSpPr>
      <p:grpSpPr>
        <a:xfrm>
          <a:off x="0" y="0"/>
          <a:ext cx="0" cy="0"/>
          <a:chOff x="0" y="0"/>
          <a:chExt cx="0" cy="0"/>
        </a:xfrm>
      </p:grpSpPr>
      <p:sp>
        <p:nvSpPr>
          <p:cNvPr id="2" name="Title 1"/>
          <p:cNvSpPr>
            <a:spLocks noGrp="1"/>
          </p:cNvSpPr>
          <p:nvPr>
            <p:ph type="ctrTitle"/>
          </p:nvPr>
        </p:nvSpPr>
        <p:spPr>
          <a:xfrm>
            <a:off x="358775" y="1527175"/>
            <a:ext cx="8426449"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6985000"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384793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 Magent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8775" y="1527175"/>
            <a:ext cx="8426449"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6985000"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405111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8775" y="1527175"/>
            <a:ext cx="8426449" cy="900112"/>
          </a:xfrm>
          <a:noFill/>
        </p:spPr>
        <p:txBody>
          <a:bodyPr lIns="0"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8775" y="2716213"/>
            <a:ext cx="6985000" cy="1187450"/>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kstiruutu 14">
            <a:extLst>
              <a:ext uri="{FF2B5EF4-FFF2-40B4-BE49-F238E27FC236}">
                <a16:creationId xmlns:a16="http://schemas.microsoft.com/office/drawing/2014/main" id="{282E37A7-7750-214E-9366-E6458CFD11A0}"/>
              </a:ext>
            </a:extLst>
          </p:cNvPr>
          <p:cNvSpPr txBox="1"/>
          <p:nvPr userDrawn="1"/>
        </p:nvSpPr>
        <p:spPr>
          <a:xfrm>
            <a:off x="6156325" y="339725"/>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35576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58776" y="376236"/>
            <a:ext cx="8426448" cy="2051051"/>
          </a:xfrm>
          <a:noFill/>
        </p:spPr>
        <p:txBody>
          <a:bodyPr lIns="0" anchor="b"/>
          <a:lstStyle>
            <a:lvl1pPr algn="l">
              <a:defRPr sz="45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Subtitle 2"/>
          <p:cNvSpPr>
            <a:spLocks noGrp="1"/>
          </p:cNvSpPr>
          <p:nvPr>
            <p:ph type="subTitle" idx="1"/>
          </p:nvPr>
        </p:nvSpPr>
        <p:spPr>
          <a:xfrm>
            <a:off x="358775" y="2716213"/>
            <a:ext cx="6985000" cy="900112"/>
          </a:xfrm>
        </p:spPr>
        <p:txBody>
          <a:bodyPr l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a:t>
            </a:r>
            <a:r>
              <a:rPr lang="fi-FI" err="1"/>
              <a:t>napsautt</a:t>
            </a:r>
            <a:r>
              <a:rPr lang="fi-FI"/>
              <a:t>.</a:t>
            </a:r>
            <a:endParaRPr lang="en-US"/>
          </a:p>
        </p:txBody>
      </p:sp>
    </p:spTree>
    <p:extLst>
      <p:ext uri="{BB962C8B-B14F-4D97-AF65-F5344CB8AC3E}">
        <p14:creationId xmlns:p14="http://schemas.microsoft.com/office/powerpoint/2010/main" val="273703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Muokkaa ots. perustyyl. napsautt.</a:t>
            </a:r>
          </a:p>
        </p:txBody>
      </p:sp>
      <p:sp>
        <p:nvSpPr>
          <p:cNvPr id="3" name="Content Placeholder 2"/>
          <p:cNvSpPr>
            <a:spLocks noGrp="1"/>
          </p:cNvSpPr>
          <p:nvPr>
            <p:ph idx="1"/>
          </p:nvPr>
        </p:nvSpPr>
        <p:spPr/>
        <p:txBody>
          <a:bodyPr lIns="0"/>
          <a:lstStyle/>
          <a:p>
            <a:pPr lvl="0"/>
            <a:r>
              <a:rPr lang="en-GB" noProof="0"/>
              <a:t>Muokkaa tekstin perustyylejä napsauttamalla</a:t>
            </a:r>
          </a:p>
          <a:p>
            <a:pPr lvl="1"/>
            <a:r>
              <a:rPr lang="en-GB" noProof="0"/>
              <a:t>toinen taso</a:t>
            </a:r>
          </a:p>
          <a:p>
            <a:pPr lvl="2"/>
            <a:r>
              <a:rPr lang="en-GB" noProof="0"/>
              <a:t>kolmas taso</a:t>
            </a:r>
          </a:p>
          <a:p>
            <a:pPr lvl="3"/>
            <a:r>
              <a:rPr lang="en-GB" noProof="0"/>
              <a:t>neljäs taso</a:t>
            </a:r>
          </a:p>
          <a:p>
            <a:pPr lvl="4"/>
            <a:r>
              <a:rPr lang="en-GB" noProof="0"/>
              <a:t>viides taso</a:t>
            </a:r>
          </a:p>
        </p:txBody>
      </p:sp>
    </p:spTree>
    <p:extLst>
      <p:ext uri="{BB962C8B-B14F-4D97-AF65-F5344CB8AC3E}">
        <p14:creationId xmlns:p14="http://schemas.microsoft.com/office/powerpoint/2010/main" val="1548501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4" y="1532334"/>
            <a:ext cx="8426450" cy="894954"/>
          </a:xfrm>
          <a:prstGeom prst="rect">
            <a:avLst/>
          </a:prstGeom>
        </p:spPr>
        <p:txBody>
          <a:bodyPr vert="horz" lIns="0" tIns="0" rIns="0" bIns="0" rtlCol="0" anchor="b">
            <a:normAutofit/>
          </a:bodyPr>
          <a:lstStyle/>
          <a:p>
            <a:r>
              <a:rPr lang="en-GB" noProof="0" err="1"/>
              <a:t>Muokkaa</a:t>
            </a:r>
            <a:r>
              <a:rPr lang="en-GB" noProof="0"/>
              <a:t> </a:t>
            </a:r>
            <a:r>
              <a:rPr lang="en-GB" noProof="0" err="1"/>
              <a:t>ots</a:t>
            </a:r>
            <a:r>
              <a:rPr lang="en-GB" noProof="0"/>
              <a:t>. </a:t>
            </a:r>
            <a:r>
              <a:rPr lang="en-GB" noProof="0" err="1"/>
              <a:t>perustyyl</a:t>
            </a:r>
            <a:r>
              <a:rPr lang="en-GB" noProof="0"/>
              <a:t>. </a:t>
            </a:r>
            <a:r>
              <a:rPr lang="en-GB" noProof="0" err="1"/>
              <a:t>napsautt</a:t>
            </a:r>
            <a:r>
              <a:rPr lang="en-GB" noProof="0"/>
              <a:t>.</a:t>
            </a:r>
          </a:p>
        </p:txBody>
      </p:sp>
      <p:sp>
        <p:nvSpPr>
          <p:cNvPr id="3" name="Text Placeholder 2"/>
          <p:cNvSpPr>
            <a:spLocks noGrp="1"/>
          </p:cNvSpPr>
          <p:nvPr>
            <p:ph type="body" idx="1"/>
          </p:nvPr>
        </p:nvSpPr>
        <p:spPr>
          <a:xfrm>
            <a:off x="358774" y="2716212"/>
            <a:ext cx="8426450" cy="1407055"/>
          </a:xfrm>
          <a:prstGeom prst="rect">
            <a:avLst/>
          </a:prstGeom>
        </p:spPr>
        <p:txBody>
          <a:bodyPr vert="horz" lIns="0" tIns="0" rIns="0" bIns="0" rtlCol="0">
            <a:normAutofit/>
          </a:bodyPr>
          <a:lstStyle/>
          <a:p>
            <a:pPr lvl="0"/>
            <a:r>
              <a:rPr lang="en-GB" noProof="0" err="1"/>
              <a:t>Muokkaa</a:t>
            </a:r>
            <a:r>
              <a:rPr lang="en-GB" noProof="0"/>
              <a:t> </a:t>
            </a:r>
            <a:r>
              <a:rPr lang="en-GB" noProof="0" err="1"/>
              <a:t>tekstin</a:t>
            </a:r>
            <a:r>
              <a:rPr lang="en-GB" noProof="0"/>
              <a:t> </a:t>
            </a:r>
            <a:r>
              <a:rPr lang="en-GB" noProof="0" err="1"/>
              <a:t>perustyylejä</a:t>
            </a:r>
            <a:r>
              <a:rPr lang="en-GB" noProof="0"/>
              <a:t> </a:t>
            </a:r>
            <a:r>
              <a:rPr lang="en-GB" noProof="0" err="1"/>
              <a:t>napsauttamalla</a:t>
            </a:r>
            <a:endParaRPr lang="en-GB" noProof="0"/>
          </a:p>
          <a:p>
            <a:pPr lvl="1"/>
            <a:r>
              <a:rPr lang="en-GB" noProof="0" err="1"/>
              <a:t>toinen</a:t>
            </a:r>
            <a:r>
              <a:rPr lang="en-GB" noProof="0"/>
              <a:t> </a:t>
            </a:r>
            <a:r>
              <a:rPr lang="en-GB" noProof="0" err="1"/>
              <a:t>taso</a:t>
            </a:r>
            <a:endParaRPr lang="en-GB" noProof="0"/>
          </a:p>
          <a:p>
            <a:pPr lvl="2"/>
            <a:r>
              <a:rPr lang="en-GB" noProof="0" err="1"/>
              <a:t>kolmas</a:t>
            </a:r>
            <a:r>
              <a:rPr lang="en-GB" noProof="0"/>
              <a:t> </a:t>
            </a:r>
            <a:r>
              <a:rPr lang="en-GB" noProof="0" err="1"/>
              <a:t>taso</a:t>
            </a:r>
            <a:endParaRPr lang="en-GB" noProof="0"/>
          </a:p>
          <a:p>
            <a:pPr lvl="3"/>
            <a:r>
              <a:rPr lang="en-GB" noProof="0" err="1"/>
              <a:t>neljäs</a:t>
            </a:r>
            <a:r>
              <a:rPr lang="en-GB" noProof="0"/>
              <a:t> </a:t>
            </a:r>
            <a:r>
              <a:rPr lang="en-GB" noProof="0" err="1"/>
              <a:t>taso</a:t>
            </a:r>
            <a:endParaRPr lang="en-GB" noProof="0"/>
          </a:p>
          <a:p>
            <a:pPr lvl="4"/>
            <a:r>
              <a:rPr lang="en-GB" noProof="0" err="1"/>
              <a:t>viides</a:t>
            </a:r>
            <a:r>
              <a:rPr lang="en-GB" noProof="0"/>
              <a:t> </a:t>
            </a:r>
            <a:r>
              <a:rPr lang="en-GB" noProof="0" err="1"/>
              <a:t>taso</a:t>
            </a:r>
            <a:endParaRPr lang="en-GB" noProof="0"/>
          </a:p>
        </p:txBody>
      </p:sp>
      <p:pic>
        <p:nvPicPr>
          <p:cNvPr id="9" name="Kuva 8">
            <a:extLst>
              <a:ext uri="{FF2B5EF4-FFF2-40B4-BE49-F238E27FC236}">
                <a16:creationId xmlns:a16="http://schemas.microsoft.com/office/drawing/2014/main" id="{F9EABE6F-EBBD-6B49-943D-A1733E07BDD3}"/>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358775" y="339725"/>
            <a:ext cx="2616200" cy="698500"/>
          </a:xfrm>
          <a:prstGeom prst="rect">
            <a:avLst/>
          </a:prstGeom>
        </p:spPr>
      </p:pic>
      <p:pic>
        <p:nvPicPr>
          <p:cNvPr id="8" name="Kuva 7" descr="Kuva, joka sisältää kohteen teksti&#10;&#10;Kuvaus luotu automaattisesti">
            <a:extLst>
              <a:ext uri="{FF2B5EF4-FFF2-40B4-BE49-F238E27FC236}">
                <a16:creationId xmlns:a16="http://schemas.microsoft.com/office/drawing/2014/main" id="{5D14DCE6-7527-8047-9D30-941111D7AAE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70423" y="4411663"/>
            <a:ext cx="1454727" cy="355600"/>
          </a:xfrm>
          <a:prstGeom prst="rect">
            <a:avLst/>
          </a:prstGeom>
        </p:spPr>
      </p:pic>
    </p:spTree>
    <p:extLst>
      <p:ext uri="{BB962C8B-B14F-4D97-AF65-F5344CB8AC3E}">
        <p14:creationId xmlns:p14="http://schemas.microsoft.com/office/powerpoint/2010/main" val="2895944721"/>
      </p:ext>
    </p:extLst>
  </p:cSld>
  <p:clrMap bg1="lt1" tx1="dk1" bg2="lt2" tx2="dk2" accent1="accent1" accent2="accent2" accent3="accent3" accent4="accent4" accent5="accent5" accent6="accent6" hlink="hlink" folHlink="folHlink"/>
  <p:sldLayoutIdLst>
    <p:sldLayoutId id="2147483685" r:id="rId1"/>
    <p:sldLayoutId id="2147483691" r:id="rId2"/>
    <p:sldLayoutId id="2147483686" r:id="rId3"/>
    <p:sldLayoutId id="2147483687" r:id="rId4"/>
    <p:sldLayoutId id="2147483688" r:id="rId5"/>
    <p:sldLayoutId id="2147483689" r:id="rId6"/>
    <p:sldLayoutId id="2147483690" r:id="rId7"/>
  </p:sldLayoutIdLst>
  <p:hf sldNum="0"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226" userDrawn="1">
          <p15:clr>
            <a:srgbClr val="F26B43"/>
          </p15:clr>
        </p15:guide>
        <p15:guide id="22" pos="5534" userDrawn="1">
          <p15:clr>
            <a:srgbClr val="F26B43"/>
          </p15:clr>
        </p15:guide>
        <p15:guide id="23" pos="952" userDrawn="1">
          <p15:clr>
            <a:srgbClr val="F26B43"/>
          </p15:clr>
        </p15:guide>
        <p15:guide id="24" pos="1134" userDrawn="1">
          <p15:clr>
            <a:srgbClr val="F26B43"/>
          </p15:clr>
        </p15:guide>
        <p15:guide id="25" pos="1882" userDrawn="1">
          <p15:clr>
            <a:srgbClr val="F26B43"/>
          </p15:clr>
        </p15:guide>
        <p15:guide id="26" pos="2064" userDrawn="1">
          <p15:clr>
            <a:srgbClr val="F26B43"/>
          </p15:clr>
        </p15:guide>
        <p15:guide id="27" pos="2789" userDrawn="1">
          <p15:clr>
            <a:srgbClr val="F26B43"/>
          </p15:clr>
        </p15:guide>
        <p15:guide id="28" pos="2971" userDrawn="1">
          <p15:clr>
            <a:srgbClr val="F26B43"/>
          </p15:clr>
        </p15:guide>
        <p15:guide id="29" pos="3696" userDrawn="1">
          <p15:clr>
            <a:srgbClr val="F26B43"/>
          </p15:clr>
        </p15:guide>
        <p15:guide id="30" pos="3878" userDrawn="1">
          <p15:clr>
            <a:srgbClr val="F26B43"/>
          </p15:clr>
        </p15:guide>
        <p15:guide id="31" pos="4626" userDrawn="1">
          <p15:clr>
            <a:srgbClr val="F26B43"/>
          </p15:clr>
        </p15:guide>
        <p15:guide id="32" pos="4808" userDrawn="1">
          <p15:clr>
            <a:srgbClr val="F26B43"/>
          </p15:clr>
        </p15:guide>
        <p15:guide id="33" orient="horz" pos="214" userDrawn="1">
          <p15:clr>
            <a:srgbClr val="F26B43"/>
          </p15:clr>
        </p15:guide>
        <p15:guide id="34" orient="horz" pos="781" userDrawn="1">
          <p15:clr>
            <a:srgbClr val="F26B43"/>
          </p15:clr>
        </p15:guide>
        <p15:guide id="35" orient="horz" pos="962" userDrawn="1">
          <p15:clr>
            <a:srgbClr val="F26B43"/>
          </p15:clr>
        </p15:guide>
        <p15:guide id="36" orient="horz" pos="1529" userDrawn="1">
          <p15:clr>
            <a:srgbClr val="F26B43"/>
          </p15:clr>
        </p15:guide>
        <p15:guide id="37" orient="horz" pos="1711" userDrawn="1">
          <p15:clr>
            <a:srgbClr val="F26B43"/>
          </p15:clr>
        </p15:guide>
        <p15:guide id="38" orient="horz" pos="2278" userDrawn="1">
          <p15:clr>
            <a:srgbClr val="F26B43"/>
          </p15:clr>
        </p15:guide>
        <p15:guide id="39" orient="horz" pos="2459" userDrawn="1">
          <p15:clr>
            <a:srgbClr val="F26B43"/>
          </p15:clr>
        </p15:guide>
        <p15:guide id="40" orient="horz" pos="300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4" y="339725"/>
            <a:ext cx="8426451" cy="894954"/>
          </a:xfrm>
          <a:prstGeom prst="rect">
            <a:avLst/>
          </a:prstGeom>
        </p:spPr>
        <p:txBody>
          <a:bodyPr vert="horz" lIns="0" tIns="0" rIns="0" bIns="0" rtlCol="0" anchor="t">
            <a:normAutofit/>
          </a:bodyPr>
          <a:lstStyle/>
          <a:p>
            <a:r>
              <a:rPr lang="en-GB" noProof="0"/>
              <a:t>Muokkaa ots. perustyyl. napsautt.</a:t>
            </a:r>
          </a:p>
        </p:txBody>
      </p:sp>
      <p:sp>
        <p:nvSpPr>
          <p:cNvPr id="3" name="Text Placeholder 2"/>
          <p:cNvSpPr>
            <a:spLocks noGrp="1"/>
          </p:cNvSpPr>
          <p:nvPr>
            <p:ph type="body" idx="1"/>
          </p:nvPr>
        </p:nvSpPr>
        <p:spPr>
          <a:xfrm>
            <a:off x="358774" y="1540271"/>
            <a:ext cx="8426450" cy="2892581"/>
          </a:xfrm>
          <a:prstGeom prst="rect">
            <a:avLst/>
          </a:prstGeom>
        </p:spPr>
        <p:txBody>
          <a:bodyPr vert="horz" lIns="0" tIns="0" rIns="0" bIns="0" rtlCol="0">
            <a:normAutofit/>
          </a:bodyPr>
          <a:lstStyle/>
          <a:p>
            <a:pPr lvl="0"/>
            <a:r>
              <a:rPr lang="en-GB" noProof="0" err="1"/>
              <a:t>Muokkaa</a:t>
            </a:r>
            <a:r>
              <a:rPr lang="en-GB" noProof="0"/>
              <a:t> </a:t>
            </a:r>
            <a:r>
              <a:rPr lang="en-GB" noProof="0" err="1"/>
              <a:t>tekstin</a:t>
            </a:r>
            <a:r>
              <a:rPr lang="en-GB" noProof="0"/>
              <a:t> </a:t>
            </a:r>
            <a:r>
              <a:rPr lang="en-GB" noProof="0" err="1"/>
              <a:t>perustyylejä</a:t>
            </a:r>
            <a:r>
              <a:rPr lang="en-GB" noProof="0"/>
              <a:t> </a:t>
            </a:r>
            <a:r>
              <a:rPr lang="en-GB" noProof="0" err="1"/>
              <a:t>napsauttamalla</a:t>
            </a:r>
            <a:endParaRPr lang="en-GB" noProof="0"/>
          </a:p>
          <a:p>
            <a:pPr lvl="1"/>
            <a:r>
              <a:rPr lang="en-GB" noProof="0" err="1"/>
              <a:t>toinen</a:t>
            </a:r>
            <a:r>
              <a:rPr lang="en-GB" noProof="0"/>
              <a:t> </a:t>
            </a:r>
            <a:r>
              <a:rPr lang="en-GB" noProof="0" err="1"/>
              <a:t>taso</a:t>
            </a:r>
            <a:endParaRPr lang="en-GB" noProof="0"/>
          </a:p>
          <a:p>
            <a:pPr lvl="2"/>
            <a:r>
              <a:rPr lang="en-GB" noProof="0" err="1"/>
              <a:t>kolmas</a:t>
            </a:r>
            <a:r>
              <a:rPr lang="en-GB" noProof="0"/>
              <a:t> </a:t>
            </a:r>
            <a:r>
              <a:rPr lang="en-GB" noProof="0" err="1"/>
              <a:t>taso</a:t>
            </a:r>
            <a:endParaRPr lang="en-GB" noProof="0"/>
          </a:p>
          <a:p>
            <a:pPr lvl="3"/>
            <a:r>
              <a:rPr lang="en-GB" noProof="0" err="1"/>
              <a:t>neljäs</a:t>
            </a:r>
            <a:r>
              <a:rPr lang="en-GB" noProof="0"/>
              <a:t> </a:t>
            </a:r>
            <a:r>
              <a:rPr lang="en-GB" noProof="0" err="1"/>
              <a:t>taso</a:t>
            </a:r>
            <a:endParaRPr lang="en-GB" noProof="0"/>
          </a:p>
          <a:p>
            <a:pPr lvl="4"/>
            <a:r>
              <a:rPr lang="en-GB" noProof="0" err="1"/>
              <a:t>viides</a:t>
            </a:r>
            <a:r>
              <a:rPr lang="en-GB" noProof="0"/>
              <a:t> </a:t>
            </a:r>
            <a:r>
              <a:rPr lang="en-GB" noProof="0" err="1"/>
              <a:t>taso</a:t>
            </a:r>
            <a:endParaRPr lang="en-GB" noProof="0"/>
          </a:p>
        </p:txBody>
      </p:sp>
      <p:pic>
        <p:nvPicPr>
          <p:cNvPr id="7" name="Kuva 6">
            <a:extLst>
              <a:ext uri="{FF2B5EF4-FFF2-40B4-BE49-F238E27FC236}">
                <a16:creationId xmlns:a16="http://schemas.microsoft.com/office/drawing/2014/main" id="{46307CD3-CBE6-5143-96F6-168E4B5DAEA8}"/>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46487" y="4463672"/>
            <a:ext cx="2895600" cy="368300"/>
          </a:xfrm>
          <a:prstGeom prst="rect">
            <a:avLst/>
          </a:prstGeom>
        </p:spPr>
      </p:pic>
    </p:spTree>
    <p:extLst>
      <p:ext uri="{BB962C8B-B14F-4D97-AF65-F5344CB8AC3E}">
        <p14:creationId xmlns:p14="http://schemas.microsoft.com/office/powerpoint/2010/main" val="1467064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4" r:id="rId9"/>
    <p:sldLayoutId id="2147483706" r:id="rId10"/>
    <p:sldLayoutId id="2147483709" r:id="rId11"/>
    <p:sldLayoutId id="2147483681" r:id="rId12"/>
    <p:sldLayoutId id="2147483682" r:id="rId13"/>
    <p:sldLayoutId id="2147483683" r:id="rId14"/>
    <p:sldLayoutId id="2147483726" r:id="rId15"/>
    <p:sldLayoutId id="2147483727"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226" userDrawn="1">
          <p15:clr>
            <a:srgbClr val="F26B43"/>
          </p15:clr>
        </p15:guide>
        <p15:guide id="22" pos="5534" userDrawn="1">
          <p15:clr>
            <a:srgbClr val="F26B43"/>
          </p15:clr>
        </p15:guide>
        <p15:guide id="23" pos="952" userDrawn="1">
          <p15:clr>
            <a:srgbClr val="F26B43"/>
          </p15:clr>
        </p15:guide>
        <p15:guide id="24" pos="1134" userDrawn="1">
          <p15:clr>
            <a:srgbClr val="F26B43"/>
          </p15:clr>
        </p15:guide>
        <p15:guide id="25" pos="1882" userDrawn="1">
          <p15:clr>
            <a:srgbClr val="F26B43"/>
          </p15:clr>
        </p15:guide>
        <p15:guide id="26" pos="2064" userDrawn="1">
          <p15:clr>
            <a:srgbClr val="F26B43"/>
          </p15:clr>
        </p15:guide>
        <p15:guide id="27" pos="2789" userDrawn="1">
          <p15:clr>
            <a:srgbClr val="F26B43"/>
          </p15:clr>
        </p15:guide>
        <p15:guide id="28" pos="2971" userDrawn="1">
          <p15:clr>
            <a:srgbClr val="F26B43"/>
          </p15:clr>
        </p15:guide>
        <p15:guide id="29" pos="3696" userDrawn="1">
          <p15:clr>
            <a:srgbClr val="F26B43"/>
          </p15:clr>
        </p15:guide>
        <p15:guide id="30" pos="3878" userDrawn="1">
          <p15:clr>
            <a:srgbClr val="F26B43"/>
          </p15:clr>
        </p15:guide>
        <p15:guide id="31" pos="4626" userDrawn="1">
          <p15:clr>
            <a:srgbClr val="F26B43"/>
          </p15:clr>
        </p15:guide>
        <p15:guide id="32" pos="4808" userDrawn="1">
          <p15:clr>
            <a:srgbClr val="F26B43"/>
          </p15:clr>
        </p15:guide>
        <p15:guide id="33" orient="horz" pos="214" userDrawn="1">
          <p15:clr>
            <a:srgbClr val="F26B43"/>
          </p15:clr>
        </p15:guide>
        <p15:guide id="34" orient="horz" pos="781" userDrawn="1">
          <p15:clr>
            <a:srgbClr val="F26B43"/>
          </p15:clr>
        </p15:guide>
        <p15:guide id="35" orient="horz" pos="962" userDrawn="1">
          <p15:clr>
            <a:srgbClr val="F26B43"/>
          </p15:clr>
        </p15:guide>
        <p15:guide id="36" orient="horz" pos="1529" userDrawn="1">
          <p15:clr>
            <a:srgbClr val="F26B43"/>
          </p15:clr>
        </p15:guide>
        <p15:guide id="37" orient="horz" pos="1711" userDrawn="1">
          <p15:clr>
            <a:srgbClr val="F26B43"/>
          </p15:clr>
        </p15:guide>
        <p15:guide id="38" orient="horz" pos="2278" userDrawn="1">
          <p15:clr>
            <a:srgbClr val="F26B43"/>
          </p15:clr>
        </p15:guide>
        <p15:guide id="39" orient="horz" pos="2459" userDrawn="1">
          <p15:clr>
            <a:srgbClr val="F26B43"/>
          </p15:clr>
        </p15:guide>
        <p15:guide id="40" orient="horz" pos="300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4" y="1532334"/>
            <a:ext cx="8426450" cy="894954"/>
          </a:xfrm>
          <a:prstGeom prst="rect">
            <a:avLst/>
          </a:prstGeom>
        </p:spPr>
        <p:txBody>
          <a:bodyPr vert="horz" lIns="0" tIns="0" rIns="0" bIns="0" rtlCol="0" anchor="b">
            <a:norm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358774" y="2716212"/>
            <a:ext cx="8426450" cy="1407055"/>
          </a:xfrm>
          <a:prstGeom prst="rect">
            <a:avLst/>
          </a:prstGeom>
        </p:spPr>
        <p:txBody>
          <a:bodyPr vert="horz" lIns="0" tIns="0" rIns="0" bIns="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pic>
        <p:nvPicPr>
          <p:cNvPr id="8" name="Kuva 7">
            <a:extLst>
              <a:ext uri="{FF2B5EF4-FFF2-40B4-BE49-F238E27FC236}">
                <a16:creationId xmlns:a16="http://schemas.microsoft.com/office/drawing/2014/main" id="{4D75876C-881B-644A-9233-3F45A86C98FB}"/>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364301" y="4450068"/>
            <a:ext cx="2895600" cy="368300"/>
          </a:xfrm>
          <a:prstGeom prst="rect">
            <a:avLst/>
          </a:prstGeom>
        </p:spPr>
      </p:pic>
    </p:spTree>
    <p:extLst>
      <p:ext uri="{BB962C8B-B14F-4D97-AF65-F5344CB8AC3E}">
        <p14:creationId xmlns:p14="http://schemas.microsoft.com/office/powerpoint/2010/main" val="2029515703"/>
      </p:ext>
    </p:extLst>
  </p:cSld>
  <p:clrMap bg1="lt1" tx1="dk1" bg2="lt2" tx2="dk2" accent1="accent1" accent2="accent2" accent3="accent3" accent4="accent4" accent5="accent5" accent6="accent6" hlink="hlink" folHlink="folHlink"/>
  <p:sldLayoutIdLst>
    <p:sldLayoutId id="2147483702" r:id="rId1"/>
    <p:sldLayoutId id="2147483698" r:id="rId2"/>
    <p:sldLayoutId id="2147483699" r:id="rId3"/>
    <p:sldLayoutId id="2147483696" r:id="rId4"/>
    <p:sldLayoutId id="2147483697" r:id="rId5"/>
    <p:sldLayoutId id="2147483700" r:id="rId6"/>
    <p:sldLayoutId id="2147483701" r:id="rId7"/>
    <p:sldLayoutId id="2147483694" r:id="rId8"/>
    <p:sldLayoutId id="2147483695" r:id="rId9"/>
    <p:sldLayoutId id="2147483703" r:id="rId10"/>
    <p:sldLayoutId id="2147483708" r:id="rId11"/>
    <p:sldLayoutId id="2147483707" r:id="rId12"/>
  </p:sldLayoutIdLst>
  <p:hf sldNum="0"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226" userDrawn="1">
          <p15:clr>
            <a:srgbClr val="F26B43"/>
          </p15:clr>
        </p15:guide>
        <p15:guide id="22" pos="5534" userDrawn="1">
          <p15:clr>
            <a:srgbClr val="F26B43"/>
          </p15:clr>
        </p15:guide>
        <p15:guide id="23" pos="952" userDrawn="1">
          <p15:clr>
            <a:srgbClr val="F26B43"/>
          </p15:clr>
        </p15:guide>
        <p15:guide id="24" pos="1134" userDrawn="1">
          <p15:clr>
            <a:srgbClr val="F26B43"/>
          </p15:clr>
        </p15:guide>
        <p15:guide id="25" pos="1882" userDrawn="1">
          <p15:clr>
            <a:srgbClr val="F26B43"/>
          </p15:clr>
        </p15:guide>
        <p15:guide id="26" pos="2064" userDrawn="1">
          <p15:clr>
            <a:srgbClr val="F26B43"/>
          </p15:clr>
        </p15:guide>
        <p15:guide id="27" pos="2789" userDrawn="1">
          <p15:clr>
            <a:srgbClr val="F26B43"/>
          </p15:clr>
        </p15:guide>
        <p15:guide id="28" pos="2971" userDrawn="1">
          <p15:clr>
            <a:srgbClr val="F26B43"/>
          </p15:clr>
        </p15:guide>
        <p15:guide id="29" pos="3696" userDrawn="1">
          <p15:clr>
            <a:srgbClr val="F26B43"/>
          </p15:clr>
        </p15:guide>
        <p15:guide id="30" pos="3878" userDrawn="1">
          <p15:clr>
            <a:srgbClr val="F26B43"/>
          </p15:clr>
        </p15:guide>
        <p15:guide id="31" pos="4626" userDrawn="1">
          <p15:clr>
            <a:srgbClr val="F26B43"/>
          </p15:clr>
        </p15:guide>
        <p15:guide id="32" pos="4808" userDrawn="1">
          <p15:clr>
            <a:srgbClr val="F26B43"/>
          </p15:clr>
        </p15:guide>
        <p15:guide id="33" orient="horz" pos="214" userDrawn="1">
          <p15:clr>
            <a:srgbClr val="F26B43"/>
          </p15:clr>
        </p15:guide>
        <p15:guide id="34" orient="horz" pos="781" userDrawn="1">
          <p15:clr>
            <a:srgbClr val="F26B43"/>
          </p15:clr>
        </p15:guide>
        <p15:guide id="35" orient="horz" pos="962" userDrawn="1">
          <p15:clr>
            <a:srgbClr val="F26B43"/>
          </p15:clr>
        </p15:guide>
        <p15:guide id="36" orient="horz" pos="1529" userDrawn="1">
          <p15:clr>
            <a:srgbClr val="F26B43"/>
          </p15:clr>
        </p15:guide>
        <p15:guide id="37" orient="horz" pos="1711" userDrawn="1">
          <p15:clr>
            <a:srgbClr val="F26B43"/>
          </p15:clr>
        </p15:guide>
        <p15:guide id="38" orient="horz" pos="2278" userDrawn="1">
          <p15:clr>
            <a:srgbClr val="F26B43"/>
          </p15:clr>
        </p15:guide>
        <p15:guide id="39" orient="horz" pos="2459" userDrawn="1">
          <p15:clr>
            <a:srgbClr val="F26B43"/>
          </p15:clr>
        </p15:guide>
        <p15:guide id="40" orient="horz" pos="300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A4034D-3D5A-C94D-8346-33C23E3BEE0B}"/>
              </a:ext>
            </a:extLst>
          </p:cNvPr>
          <p:cNvSpPr>
            <a:spLocks noGrp="1"/>
          </p:cNvSpPr>
          <p:nvPr>
            <p:ph type="ctrTitle"/>
          </p:nvPr>
        </p:nvSpPr>
        <p:spPr>
          <a:xfrm>
            <a:off x="358776" y="1224765"/>
            <a:ext cx="4213224" cy="1915345"/>
          </a:xfrm>
        </p:spPr>
        <p:txBody>
          <a:bodyPr>
            <a:noAutofit/>
          </a:bodyPr>
          <a:lstStyle/>
          <a:p>
            <a:r>
              <a:rPr lang="en-GB" sz="2400" dirty="0"/>
              <a:t>Skilling and upskilling to enable the green transition</a:t>
            </a:r>
            <a:br>
              <a:rPr lang="en-GB" sz="2400" dirty="0"/>
            </a:br>
            <a:endParaRPr lang="en-GB" sz="2400" dirty="0"/>
          </a:p>
        </p:txBody>
      </p:sp>
      <p:sp>
        <p:nvSpPr>
          <p:cNvPr id="3" name="Alaotsikko 2">
            <a:extLst>
              <a:ext uri="{FF2B5EF4-FFF2-40B4-BE49-F238E27FC236}">
                <a16:creationId xmlns:a16="http://schemas.microsoft.com/office/drawing/2014/main" id="{7246102A-1B32-6C4D-AD81-09DB56AD1850}"/>
              </a:ext>
            </a:extLst>
          </p:cNvPr>
          <p:cNvSpPr>
            <a:spLocks noGrp="1"/>
          </p:cNvSpPr>
          <p:nvPr>
            <p:ph type="subTitle" idx="1"/>
          </p:nvPr>
        </p:nvSpPr>
        <p:spPr>
          <a:xfrm>
            <a:off x="393945" y="3547068"/>
            <a:ext cx="4068763" cy="775550"/>
          </a:xfrm>
        </p:spPr>
        <p:txBody>
          <a:bodyPr/>
          <a:lstStyle/>
          <a:p>
            <a:r>
              <a:rPr lang="en-GB" dirty="0"/>
              <a:t>Milan, Italy</a:t>
            </a:r>
          </a:p>
          <a:p>
            <a:r>
              <a:rPr lang="en-GB" dirty="0"/>
              <a:t>6</a:t>
            </a:r>
            <a:r>
              <a:rPr lang="en-GB" baseline="30000" dirty="0"/>
              <a:t>th</a:t>
            </a:r>
            <a:r>
              <a:rPr lang="en-GB" dirty="0"/>
              <a:t> June 2023</a:t>
            </a:r>
          </a:p>
        </p:txBody>
      </p:sp>
      <p:pic>
        <p:nvPicPr>
          <p:cNvPr id="14" name="Picture Placeholder 13" descr="A close up of colorful chameleon">
            <a:extLst>
              <a:ext uri="{FF2B5EF4-FFF2-40B4-BE49-F238E27FC236}">
                <a16:creationId xmlns:a16="http://schemas.microsoft.com/office/drawing/2014/main" id="{B385DDCF-CD3F-98A3-52F0-E99DF7AB2AC4}"/>
              </a:ext>
            </a:extLst>
          </p:cNvPr>
          <p:cNvPicPr>
            <a:picLocks noGrp="1" noChangeAspect="1"/>
          </p:cNvPicPr>
          <p:nvPr>
            <p:ph type="pic" sz="quarter" idx="13"/>
          </p:nvPr>
        </p:nvPicPr>
        <p:blipFill>
          <a:blip r:embed="rId2"/>
          <a:srcRect t="8883" b="8883"/>
          <a:stretch>
            <a:fillRect/>
          </a:stretch>
        </p:blipFill>
        <p:spPr/>
      </p:pic>
    </p:spTree>
    <p:extLst>
      <p:ext uri="{BB962C8B-B14F-4D97-AF65-F5344CB8AC3E}">
        <p14:creationId xmlns:p14="http://schemas.microsoft.com/office/powerpoint/2010/main" val="3685335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46B0-9B36-CDE1-5E08-CFC1B1850AD9}"/>
              </a:ext>
            </a:extLst>
          </p:cNvPr>
          <p:cNvSpPr>
            <a:spLocks noGrp="1"/>
          </p:cNvSpPr>
          <p:nvPr>
            <p:ph type="title"/>
          </p:nvPr>
        </p:nvSpPr>
        <p:spPr/>
        <p:txBody>
          <a:bodyPr/>
          <a:lstStyle/>
          <a:p>
            <a:r>
              <a:rPr lang="en-GB" sz="3200" b="1" i="1" cap="all" dirty="0">
                <a:solidFill>
                  <a:schemeClr val="tx1">
                    <a:lumMod val="25000"/>
                    <a:lumOff val="75000"/>
                  </a:schemeClr>
                </a:solidFill>
                <a:effectLst/>
                <a:latin typeface="Calibri Light" panose="020F0302020204030204" pitchFamily="34" charset="0"/>
                <a:ea typeface="Times New Roman" panose="02020603050405020304" pitchFamily="18" charset="0"/>
                <a:cs typeface="Times New Roman (Títulos en alf"/>
              </a:rPr>
              <a:t>LEARN 4.0: the sustainable path toward industry 4.0</a:t>
            </a:r>
            <a:br>
              <a:rPr lang="en-US" sz="3200" b="1" cap="all" dirty="0">
                <a:solidFill>
                  <a:schemeClr val="tx1">
                    <a:lumMod val="25000"/>
                    <a:lumOff val="75000"/>
                  </a:schemeClr>
                </a:solidFill>
                <a:effectLst/>
                <a:latin typeface="Calibri Light" panose="020F0302020204030204" pitchFamily="34" charset="0"/>
                <a:ea typeface="Times New Roman" panose="02020603050405020304" pitchFamily="18" charset="0"/>
                <a:cs typeface="Times New Roman (Títulos en alf"/>
              </a:rPr>
            </a:br>
            <a:endParaRPr lang="en-US" dirty="0">
              <a:solidFill>
                <a:schemeClr val="tx1">
                  <a:lumMod val="25000"/>
                  <a:lumOff val="75000"/>
                </a:schemeClr>
              </a:solidFill>
            </a:endParaRPr>
          </a:p>
        </p:txBody>
      </p:sp>
      <p:sp>
        <p:nvSpPr>
          <p:cNvPr id="7" name="Text Placeholder 3">
            <a:extLst>
              <a:ext uri="{FF2B5EF4-FFF2-40B4-BE49-F238E27FC236}">
                <a16:creationId xmlns:a16="http://schemas.microsoft.com/office/drawing/2014/main" id="{5105D575-E664-082C-B1B5-B2CB897996B8}"/>
              </a:ext>
            </a:extLst>
          </p:cNvPr>
          <p:cNvSpPr txBox="1">
            <a:spLocks/>
          </p:cNvSpPr>
          <p:nvPr/>
        </p:nvSpPr>
        <p:spPr>
          <a:xfrm>
            <a:off x="358775" y="3241394"/>
            <a:ext cx="2628900" cy="1137479"/>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j-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j-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j-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GB" sz="1100" b="1" dirty="0">
                <a:effectLst/>
                <a:latin typeface="Calibri Light" panose="020F0302020204030204" pitchFamily="34" charset="0"/>
                <a:ea typeface="Times New Roman" panose="02020603050405020304" pitchFamily="18" charset="0"/>
              </a:rPr>
              <a:t>4 Sustainability Learning Journeys</a:t>
            </a:r>
          </a:p>
          <a:p>
            <a:r>
              <a:rPr lang="en-GB" sz="1100" b="1" dirty="0">
                <a:effectLst/>
                <a:latin typeface="Calibri Light" panose="020F0302020204030204" pitchFamily="34" charset="0"/>
                <a:ea typeface="Times New Roman" panose="02020603050405020304" pitchFamily="18" charset="0"/>
              </a:rPr>
              <a:t>150 digital</a:t>
            </a:r>
            <a:r>
              <a:rPr lang="en-GB" sz="1100" dirty="0">
                <a:effectLst/>
                <a:latin typeface="Calibri Light" panose="020F0302020204030204" pitchFamily="34" charset="0"/>
                <a:ea typeface="Times New Roman" panose="02020603050405020304" pitchFamily="18" charset="0"/>
              </a:rPr>
              <a:t> </a:t>
            </a:r>
            <a:r>
              <a:rPr lang="en-GB" sz="1100" b="1" dirty="0">
                <a:effectLst/>
                <a:latin typeface="Calibri Light" panose="020F0302020204030204" pitchFamily="34" charset="0"/>
                <a:ea typeface="Times New Roman" panose="02020603050405020304" pitchFamily="18" charset="0"/>
              </a:rPr>
              <a:t>nuggets </a:t>
            </a:r>
            <a:r>
              <a:rPr lang="en-GB" sz="1100" dirty="0">
                <a:effectLst/>
                <a:latin typeface="Calibri Light" panose="020F0302020204030204" pitchFamily="34" charset="0"/>
                <a:ea typeface="Times New Roman" panose="02020603050405020304" pitchFamily="18" charset="0"/>
              </a:rPr>
              <a:t>bundled into </a:t>
            </a:r>
            <a:r>
              <a:rPr lang="en-GB" sz="1100" b="1" dirty="0">
                <a:effectLst/>
                <a:latin typeface="Calibri Light" panose="020F0302020204030204" pitchFamily="34" charset="0"/>
                <a:ea typeface="Times New Roman" panose="02020603050405020304" pitchFamily="18" charset="0"/>
              </a:rPr>
              <a:t>23 learning paths </a:t>
            </a:r>
            <a:r>
              <a:rPr lang="en-GB" sz="1100" dirty="0">
                <a:effectLst/>
                <a:latin typeface="Calibri Light" panose="020F0302020204030204" pitchFamily="34" charset="0"/>
                <a:ea typeface="Times New Roman" panose="02020603050405020304" pitchFamily="18" charset="0"/>
              </a:rPr>
              <a:t>with a high degree of personalization</a:t>
            </a:r>
          </a:p>
          <a:p>
            <a:r>
              <a:rPr lang="en-GB" sz="1100" dirty="0">
                <a:latin typeface="Calibri Light" panose="020F0302020204030204" pitchFamily="34" charset="0"/>
                <a:ea typeface="Times New Roman" panose="02020603050405020304" pitchFamily="18" charset="0"/>
              </a:rPr>
              <a:t>5 European partners working together</a:t>
            </a:r>
            <a:endParaRPr lang="en-GB" sz="1100" dirty="0">
              <a:effectLst/>
              <a:latin typeface="Calibri Light" panose="020F0302020204030204" pitchFamily="34" charset="0"/>
              <a:ea typeface="Times New Roman" panose="02020603050405020304" pitchFamily="18" charset="0"/>
            </a:endParaRPr>
          </a:p>
        </p:txBody>
      </p:sp>
      <p:pic>
        <p:nvPicPr>
          <p:cNvPr id="11" name="Picture 10">
            <a:extLst>
              <a:ext uri="{FF2B5EF4-FFF2-40B4-BE49-F238E27FC236}">
                <a16:creationId xmlns:a16="http://schemas.microsoft.com/office/drawing/2014/main" id="{0C97360C-E047-414B-3CB7-C98644B7C970}"/>
              </a:ext>
            </a:extLst>
          </p:cNvPr>
          <p:cNvPicPr>
            <a:picLocks noChangeAspect="1"/>
          </p:cNvPicPr>
          <p:nvPr/>
        </p:nvPicPr>
        <p:blipFill>
          <a:blip r:embed="rId2"/>
          <a:stretch>
            <a:fillRect/>
          </a:stretch>
        </p:blipFill>
        <p:spPr>
          <a:xfrm>
            <a:off x="273364" y="2183968"/>
            <a:ext cx="2448731" cy="956141"/>
          </a:xfrm>
          <a:prstGeom prst="rect">
            <a:avLst/>
          </a:prstGeom>
        </p:spPr>
      </p:pic>
      <p:sp>
        <p:nvSpPr>
          <p:cNvPr id="12" name="Content Placeholder 2">
            <a:extLst>
              <a:ext uri="{FF2B5EF4-FFF2-40B4-BE49-F238E27FC236}">
                <a16:creationId xmlns:a16="http://schemas.microsoft.com/office/drawing/2014/main" id="{43559457-1BB1-8ACF-9D80-8C4EFD9C4575}"/>
              </a:ext>
            </a:extLst>
          </p:cNvPr>
          <p:cNvSpPr txBox="1">
            <a:spLocks/>
          </p:cNvSpPr>
          <p:nvPr/>
        </p:nvSpPr>
        <p:spPr>
          <a:xfrm>
            <a:off x="3467328" y="178357"/>
            <a:ext cx="5676672" cy="347090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666666"/>
                </a:solidFill>
                <a:latin typeface="Calibri Light" panose="020F0302020204030204" pitchFamily="34" charset="0"/>
                <a:cs typeface="Calibri Light" panose="020F0302020204030204" pitchFamily="34" charset="0"/>
              </a:rPr>
              <a:t>Digital technologies for </a:t>
            </a:r>
            <a:r>
              <a:rPr lang="en-US" sz="3200" b="1" dirty="0">
                <a:solidFill>
                  <a:srgbClr val="666666"/>
                </a:solidFill>
                <a:latin typeface="Calibri Light" panose="020F0302020204030204" pitchFamily="34" charset="0"/>
                <a:cs typeface="Calibri Light" panose="020F0302020204030204" pitchFamily="34" charset="0"/>
              </a:rPr>
              <a:t>sustainable production</a:t>
            </a:r>
            <a:r>
              <a:rPr lang="en-US" dirty="0">
                <a:solidFill>
                  <a:srgbClr val="666666"/>
                </a:solidFill>
                <a:latin typeface="Calibri Light" panose="020F0302020204030204" pitchFamily="34" charset="0"/>
                <a:cs typeface="Calibri Light" panose="020F0302020204030204" pitchFamily="34" charset="0"/>
              </a:rPr>
              <a:t>. </a:t>
            </a:r>
            <a:r>
              <a:rPr lang="en-GB" dirty="0">
                <a:solidFill>
                  <a:srgbClr val="666666"/>
                </a:solidFill>
                <a:latin typeface="Calibri Light" panose="020F0302020204030204" pitchFamily="34" charset="0"/>
                <a:cs typeface="Calibri Light" panose="020F0302020204030204" pitchFamily="34" charset="0"/>
              </a:rPr>
              <a:t>By bringing together </a:t>
            </a:r>
            <a:r>
              <a:rPr lang="en-GB" sz="3200" dirty="0">
                <a:solidFill>
                  <a:srgbClr val="666666"/>
                </a:solidFill>
                <a:latin typeface="Calibri Light" panose="020F0302020204030204" pitchFamily="34" charset="0"/>
                <a:cs typeface="Calibri Light" panose="020F0302020204030204" pitchFamily="34" charset="0"/>
              </a:rPr>
              <a:t>digitalization</a:t>
            </a:r>
            <a:r>
              <a:rPr lang="en-GB" dirty="0">
                <a:solidFill>
                  <a:srgbClr val="666666"/>
                </a:solidFill>
                <a:latin typeface="Calibri Light" panose="020F0302020204030204" pitchFamily="34" charset="0"/>
                <a:cs typeface="Calibri Light" panose="020F0302020204030204" pitchFamily="34" charset="0"/>
              </a:rPr>
              <a:t> and </a:t>
            </a:r>
            <a:r>
              <a:rPr lang="en-GB" sz="3200" dirty="0">
                <a:solidFill>
                  <a:srgbClr val="666666"/>
                </a:solidFill>
                <a:latin typeface="Calibri Light" panose="020F0302020204030204" pitchFamily="34" charset="0"/>
                <a:cs typeface="Calibri Light" panose="020F0302020204030204" pitchFamily="34" charset="0"/>
              </a:rPr>
              <a:t>sustainability</a:t>
            </a:r>
            <a:r>
              <a:rPr lang="en-GB" sz="2400" b="1" dirty="0">
                <a:solidFill>
                  <a:srgbClr val="666666"/>
                </a:solidFill>
                <a:latin typeface="Calibri Light" panose="020F0302020204030204" pitchFamily="34" charset="0"/>
                <a:cs typeface="Calibri Light" panose="020F0302020204030204" pitchFamily="34" charset="0"/>
              </a:rPr>
              <a:t>, </a:t>
            </a:r>
            <a:r>
              <a:rPr lang="en-GB" dirty="0">
                <a:solidFill>
                  <a:srgbClr val="666666"/>
                </a:solidFill>
                <a:latin typeface="Calibri Light" panose="020F0302020204030204" pitchFamily="34" charset="0"/>
                <a:cs typeface="Calibri Light" panose="020F0302020204030204" pitchFamily="34" charset="0"/>
              </a:rPr>
              <a:t>LEARN 4.0 offers learning paths for up-skilling </a:t>
            </a:r>
            <a:r>
              <a:rPr lang="en-GB" sz="3200" b="1" dirty="0">
                <a:solidFill>
                  <a:srgbClr val="666666"/>
                </a:solidFill>
                <a:latin typeface="Calibri Light" panose="020F0302020204030204" pitchFamily="34" charset="0"/>
                <a:cs typeface="Calibri Light" panose="020F0302020204030204" pitchFamily="34" charset="0"/>
              </a:rPr>
              <a:t>manufacturing operators</a:t>
            </a:r>
            <a:r>
              <a:rPr lang="en-GB" dirty="0">
                <a:solidFill>
                  <a:srgbClr val="666666"/>
                </a:solidFill>
                <a:latin typeface="Calibri Light" panose="020F0302020204030204" pitchFamily="34" charset="0"/>
                <a:cs typeface="Calibri Light" panose="020F0302020204030204" pitchFamily="34" charset="0"/>
              </a:rPr>
              <a:t> that will drive European manufacturing towards sustainable, net zero emission production environments.</a:t>
            </a:r>
            <a:endParaRPr lang="en-US" b="1" dirty="0">
              <a:latin typeface="Calibri Light" panose="020F0302020204030204" pitchFamily="34" charset="0"/>
              <a:cs typeface="Calibri Light" panose="020F0302020204030204" pitchFamily="34" charset="0"/>
            </a:endParaRPr>
          </a:p>
        </p:txBody>
      </p:sp>
      <p:sp>
        <p:nvSpPr>
          <p:cNvPr id="19" name="Rectangle: Diagonal Corners Rounded 18">
            <a:extLst>
              <a:ext uri="{FF2B5EF4-FFF2-40B4-BE49-F238E27FC236}">
                <a16:creationId xmlns:a16="http://schemas.microsoft.com/office/drawing/2014/main" id="{AF842924-4BE1-44BB-877C-19A3BD2EAFE3}"/>
              </a:ext>
            </a:extLst>
          </p:cNvPr>
          <p:cNvSpPr/>
          <p:nvPr/>
        </p:nvSpPr>
        <p:spPr>
          <a:xfrm>
            <a:off x="3897159" y="3550891"/>
            <a:ext cx="1508053" cy="346668"/>
          </a:xfrm>
          <a:prstGeom prst="round2DiagRect">
            <a:avLst/>
          </a:prstGeom>
          <a:solidFill>
            <a:srgbClr val="95AEFA"/>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GB" sz="1050" dirty="0">
                <a:latin typeface="+mj-lt"/>
              </a:rPr>
              <a:t>Innovation and change management</a:t>
            </a:r>
          </a:p>
        </p:txBody>
      </p:sp>
      <p:sp>
        <p:nvSpPr>
          <p:cNvPr id="20" name="Rectangle: Diagonal Corners Rounded 19">
            <a:extLst>
              <a:ext uri="{FF2B5EF4-FFF2-40B4-BE49-F238E27FC236}">
                <a16:creationId xmlns:a16="http://schemas.microsoft.com/office/drawing/2014/main" id="{67AF6408-571D-0147-B130-5DC8E4DBB0F0}"/>
              </a:ext>
            </a:extLst>
          </p:cNvPr>
          <p:cNvSpPr/>
          <p:nvPr/>
        </p:nvSpPr>
        <p:spPr>
          <a:xfrm>
            <a:off x="6085417" y="3550891"/>
            <a:ext cx="1508053" cy="346668"/>
          </a:xfrm>
          <a:prstGeom prst="round2DiagRect">
            <a:avLst/>
          </a:prstGeom>
          <a:solidFill>
            <a:srgbClr val="95AEFA"/>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GB" sz="1050" dirty="0">
                <a:latin typeface="+mj-lt"/>
              </a:rPr>
              <a:t>Introduction to sustainable production</a:t>
            </a:r>
          </a:p>
        </p:txBody>
      </p:sp>
      <p:sp>
        <p:nvSpPr>
          <p:cNvPr id="21" name="Rectangle: Diagonal Corners Rounded 20">
            <a:extLst>
              <a:ext uri="{FF2B5EF4-FFF2-40B4-BE49-F238E27FC236}">
                <a16:creationId xmlns:a16="http://schemas.microsoft.com/office/drawing/2014/main" id="{F9D117D3-CB61-7FA0-88D9-39C5F4BEFF2E}"/>
              </a:ext>
            </a:extLst>
          </p:cNvPr>
          <p:cNvSpPr/>
          <p:nvPr/>
        </p:nvSpPr>
        <p:spPr>
          <a:xfrm>
            <a:off x="4991288" y="4009572"/>
            <a:ext cx="1508053" cy="346668"/>
          </a:xfrm>
          <a:prstGeom prst="round2DiagRect">
            <a:avLst/>
          </a:prstGeom>
          <a:solidFill>
            <a:srgbClr val="95AEFA"/>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GB" sz="1050" dirty="0">
                <a:latin typeface="+mj-lt"/>
              </a:rPr>
              <a:t>Introduction to circular design</a:t>
            </a:r>
          </a:p>
        </p:txBody>
      </p:sp>
      <p:sp>
        <p:nvSpPr>
          <p:cNvPr id="22" name="Rectangle: Diagonal Corners Rounded 21">
            <a:extLst>
              <a:ext uri="{FF2B5EF4-FFF2-40B4-BE49-F238E27FC236}">
                <a16:creationId xmlns:a16="http://schemas.microsoft.com/office/drawing/2014/main" id="{82805049-C4BB-96C6-2376-9194869957D3}"/>
              </a:ext>
            </a:extLst>
          </p:cNvPr>
          <p:cNvSpPr/>
          <p:nvPr/>
        </p:nvSpPr>
        <p:spPr>
          <a:xfrm>
            <a:off x="7179546" y="4009572"/>
            <a:ext cx="1508053" cy="346668"/>
          </a:xfrm>
          <a:prstGeom prst="round2DiagRect">
            <a:avLst/>
          </a:prstGeom>
          <a:solidFill>
            <a:srgbClr val="95AEFA"/>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GB" sz="1050" dirty="0">
                <a:latin typeface="+mj-lt"/>
              </a:rPr>
              <a:t>I4.0 for sustainability &amp; circular economy</a:t>
            </a:r>
          </a:p>
        </p:txBody>
      </p:sp>
    </p:spTree>
    <p:extLst>
      <p:ext uri="{BB962C8B-B14F-4D97-AF65-F5344CB8AC3E}">
        <p14:creationId xmlns:p14="http://schemas.microsoft.com/office/powerpoint/2010/main" val="61878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DF39-FF63-3DB2-BFC5-ED83439B9CB5}"/>
              </a:ext>
            </a:extLst>
          </p:cNvPr>
          <p:cNvSpPr>
            <a:spLocks noGrp="1"/>
          </p:cNvSpPr>
          <p:nvPr>
            <p:ph type="title"/>
          </p:nvPr>
        </p:nvSpPr>
        <p:spPr>
          <a:xfrm>
            <a:off x="358775" y="342899"/>
            <a:ext cx="2917824" cy="2373313"/>
          </a:xfrm>
        </p:spPr>
        <p:txBody>
          <a:bodyPr>
            <a:normAutofit fontScale="90000"/>
          </a:bodyPr>
          <a:lstStyle/>
          <a:p>
            <a:r>
              <a:rPr lang="en-US" sz="3200" b="1" i="1" cap="all" dirty="0">
                <a:solidFill>
                  <a:schemeClr val="tx1">
                    <a:lumMod val="25000"/>
                    <a:lumOff val="75000"/>
                  </a:schemeClr>
                </a:solidFill>
                <a:latin typeface="Calibri Light" panose="020F0302020204030204" pitchFamily="34" charset="0"/>
              </a:rPr>
              <a:t>Infinity: Circular competences to foster manufacturing innovation</a:t>
            </a:r>
            <a:br>
              <a:rPr lang="en-US" sz="3200" b="1" i="1" cap="all" dirty="0">
                <a:solidFill>
                  <a:schemeClr val="tx1">
                    <a:lumMod val="25000"/>
                    <a:lumOff val="75000"/>
                  </a:schemeClr>
                </a:solidFill>
                <a:latin typeface="Calibri Light" panose="020F0302020204030204" pitchFamily="34" charset="0"/>
              </a:rPr>
            </a:br>
            <a:endParaRPr lang="en-US" sz="3200" b="1" i="1" cap="all" dirty="0">
              <a:solidFill>
                <a:schemeClr val="tx1">
                  <a:lumMod val="25000"/>
                  <a:lumOff val="75000"/>
                </a:schemeClr>
              </a:solidFill>
              <a:latin typeface="Calibri Light" panose="020F0302020204030204" pitchFamily="34" charset="0"/>
            </a:endParaRPr>
          </a:p>
        </p:txBody>
      </p:sp>
      <p:sp>
        <p:nvSpPr>
          <p:cNvPr id="4" name="Text Placeholder 3">
            <a:extLst>
              <a:ext uri="{FF2B5EF4-FFF2-40B4-BE49-F238E27FC236}">
                <a16:creationId xmlns:a16="http://schemas.microsoft.com/office/drawing/2014/main" id="{8A4E0B21-2C31-668B-6761-7718D36CE589}"/>
              </a:ext>
            </a:extLst>
          </p:cNvPr>
          <p:cNvSpPr>
            <a:spLocks noGrp="1"/>
          </p:cNvSpPr>
          <p:nvPr>
            <p:ph type="body" sz="half" idx="2"/>
          </p:nvPr>
        </p:nvSpPr>
        <p:spPr>
          <a:xfrm>
            <a:off x="358775" y="2840591"/>
            <a:ext cx="2628900" cy="995559"/>
          </a:xfrm>
        </p:spPr>
        <p:txBody>
          <a:bodyPr>
            <a:normAutofit/>
          </a:bodyPr>
          <a:lstStyle/>
          <a:p>
            <a:r>
              <a:rPr lang="en-US" b="1" dirty="0"/>
              <a:t>450 </a:t>
            </a:r>
            <a:r>
              <a:rPr lang="en-US" dirty="0"/>
              <a:t>participants targeted</a:t>
            </a:r>
          </a:p>
          <a:p>
            <a:r>
              <a:rPr lang="en-US" b="1" dirty="0"/>
              <a:t>13 </a:t>
            </a:r>
            <a:r>
              <a:rPr lang="en-US" dirty="0"/>
              <a:t>learning modules ready by 2024</a:t>
            </a:r>
          </a:p>
          <a:p>
            <a:r>
              <a:rPr lang="en-US" b="1" dirty="0"/>
              <a:t>50 </a:t>
            </a:r>
            <a:r>
              <a:rPr lang="en-US" dirty="0"/>
              <a:t>learning nuggets</a:t>
            </a:r>
          </a:p>
          <a:p>
            <a:r>
              <a:rPr lang="en-GB" sz="1200" dirty="0">
                <a:latin typeface="Calibri Light" panose="020F0302020204030204" pitchFamily="34" charset="0"/>
                <a:ea typeface="Times New Roman" panose="02020603050405020304" pitchFamily="18" charset="0"/>
              </a:rPr>
              <a:t>5 European partners working together</a:t>
            </a:r>
            <a:endParaRPr lang="en-GB" sz="1200" dirty="0">
              <a:effectLst/>
              <a:latin typeface="Calibri Light" panose="020F0302020204030204" pitchFamily="34" charset="0"/>
              <a:ea typeface="Times New Roman" panose="02020603050405020304" pitchFamily="18" charset="0"/>
            </a:endParaRPr>
          </a:p>
        </p:txBody>
      </p:sp>
      <p:pic>
        <p:nvPicPr>
          <p:cNvPr id="11" name="Picture 10">
            <a:extLst>
              <a:ext uri="{FF2B5EF4-FFF2-40B4-BE49-F238E27FC236}">
                <a16:creationId xmlns:a16="http://schemas.microsoft.com/office/drawing/2014/main" id="{E98CA22D-2852-7BFE-E404-B64A03855178}"/>
              </a:ext>
            </a:extLst>
          </p:cNvPr>
          <p:cNvPicPr>
            <a:picLocks noChangeAspect="1"/>
          </p:cNvPicPr>
          <p:nvPr/>
        </p:nvPicPr>
        <p:blipFill>
          <a:blip r:embed="rId2"/>
          <a:stretch>
            <a:fillRect/>
          </a:stretch>
        </p:blipFill>
        <p:spPr>
          <a:xfrm>
            <a:off x="3772441" y="679369"/>
            <a:ext cx="4608147" cy="3064801"/>
          </a:xfrm>
          <a:prstGeom prst="rect">
            <a:avLst/>
          </a:prstGeom>
        </p:spPr>
      </p:pic>
      <p:sp>
        <p:nvSpPr>
          <p:cNvPr id="16" name="Rectangle: Diagonal Corners Rounded 15">
            <a:extLst>
              <a:ext uri="{FF2B5EF4-FFF2-40B4-BE49-F238E27FC236}">
                <a16:creationId xmlns:a16="http://schemas.microsoft.com/office/drawing/2014/main" id="{10B1BCA2-0812-B17D-69FB-DAD8A720B9E5}"/>
              </a:ext>
            </a:extLst>
          </p:cNvPr>
          <p:cNvSpPr/>
          <p:nvPr/>
        </p:nvSpPr>
        <p:spPr>
          <a:xfrm>
            <a:off x="6487427" y="-365760"/>
            <a:ext cx="2917824" cy="92402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1</a:t>
            </a:r>
          </a:p>
        </p:txBody>
      </p:sp>
    </p:spTree>
    <p:extLst>
      <p:ext uri="{BB962C8B-B14F-4D97-AF65-F5344CB8AC3E}">
        <p14:creationId xmlns:p14="http://schemas.microsoft.com/office/powerpoint/2010/main" val="571477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DF39-FF63-3DB2-BFC5-ED83439B9CB5}"/>
              </a:ext>
            </a:extLst>
          </p:cNvPr>
          <p:cNvSpPr>
            <a:spLocks noGrp="1"/>
          </p:cNvSpPr>
          <p:nvPr>
            <p:ph type="title"/>
          </p:nvPr>
        </p:nvSpPr>
        <p:spPr>
          <a:xfrm>
            <a:off x="358775" y="342899"/>
            <a:ext cx="2917824" cy="2373313"/>
          </a:xfrm>
        </p:spPr>
        <p:txBody>
          <a:bodyPr>
            <a:normAutofit fontScale="90000"/>
          </a:bodyPr>
          <a:lstStyle/>
          <a:p>
            <a:r>
              <a:rPr lang="en-US" sz="3200" b="1" i="1" cap="all" dirty="0">
                <a:solidFill>
                  <a:schemeClr val="tx1">
                    <a:lumMod val="25000"/>
                    <a:lumOff val="75000"/>
                  </a:schemeClr>
                </a:solidFill>
                <a:latin typeface="Calibri Light" panose="020F0302020204030204" pitchFamily="34" charset="0"/>
              </a:rPr>
              <a:t>Infinity: Circular competences to foster manufacturing innovation</a:t>
            </a:r>
            <a:br>
              <a:rPr lang="en-US" sz="3200" b="1" i="1" cap="all" dirty="0">
                <a:solidFill>
                  <a:schemeClr val="tx1">
                    <a:lumMod val="25000"/>
                    <a:lumOff val="75000"/>
                  </a:schemeClr>
                </a:solidFill>
                <a:latin typeface="Calibri Light" panose="020F0302020204030204" pitchFamily="34" charset="0"/>
              </a:rPr>
            </a:br>
            <a:endParaRPr lang="en-US" sz="3200" b="1" i="1" cap="all" dirty="0">
              <a:solidFill>
                <a:schemeClr val="tx1">
                  <a:lumMod val="25000"/>
                  <a:lumOff val="75000"/>
                </a:schemeClr>
              </a:solidFill>
              <a:latin typeface="Calibri Light" panose="020F0302020204030204" pitchFamily="34" charset="0"/>
            </a:endParaRPr>
          </a:p>
        </p:txBody>
      </p:sp>
      <p:sp>
        <p:nvSpPr>
          <p:cNvPr id="4" name="Text Placeholder 3">
            <a:extLst>
              <a:ext uri="{FF2B5EF4-FFF2-40B4-BE49-F238E27FC236}">
                <a16:creationId xmlns:a16="http://schemas.microsoft.com/office/drawing/2014/main" id="{8A4E0B21-2C31-668B-6761-7718D36CE589}"/>
              </a:ext>
            </a:extLst>
          </p:cNvPr>
          <p:cNvSpPr>
            <a:spLocks noGrp="1"/>
          </p:cNvSpPr>
          <p:nvPr>
            <p:ph type="body" sz="half" idx="2"/>
          </p:nvPr>
        </p:nvSpPr>
        <p:spPr>
          <a:xfrm>
            <a:off x="348727" y="3177211"/>
            <a:ext cx="2628900" cy="995559"/>
          </a:xfrm>
        </p:spPr>
        <p:txBody>
          <a:bodyPr>
            <a:normAutofit/>
          </a:bodyPr>
          <a:lstStyle/>
          <a:p>
            <a:r>
              <a:rPr lang="en-US" b="1" dirty="0"/>
              <a:t>450 </a:t>
            </a:r>
            <a:r>
              <a:rPr lang="en-US" dirty="0"/>
              <a:t>participants targeted</a:t>
            </a:r>
          </a:p>
          <a:p>
            <a:r>
              <a:rPr lang="en-US" b="1" dirty="0"/>
              <a:t>13 </a:t>
            </a:r>
            <a:r>
              <a:rPr lang="en-US" dirty="0"/>
              <a:t>learning modules ready by 2024</a:t>
            </a:r>
          </a:p>
          <a:p>
            <a:r>
              <a:rPr lang="en-US" b="1" dirty="0"/>
              <a:t>50 </a:t>
            </a:r>
            <a:r>
              <a:rPr lang="en-US" dirty="0"/>
              <a:t>learning nuggets</a:t>
            </a:r>
          </a:p>
          <a:p>
            <a:r>
              <a:rPr lang="en-GB" sz="1200" dirty="0">
                <a:latin typeface="Calibri Light" panose="020F0302020204030204" pitchFamily="34" charset="0"/>
                <a:ea typeface="Times New Roman" panose="02020603050405020304" pitchFamily="18" charset="0"/>
              </a:rPr>
              <a:t>5 European partners working together</a:t>
            </a:r>
            <a:endParaRPr lang="en-GB" sz="1200" dirty="0">
              <a:effectLst/>
              <a:latin typeface="Calibri Light" panose="020F0302020204030204" pitchFamily="34"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4AAC865E-2764-781C-4B4B-5EB370F6383A}"/>
              </a:ext>
            </a:extLst>
          </p:cNvPr>
          <p:cNvSpPr txBox="1">
            <a:spLocks/>
          </p:cNvSpPr>
          <p:nvPr/>
        </p:nvSpPr>
        <p:spPr>
          <a:xfrm>
            <a:off x="3467328" y="342899"/>
            <a:ext cx="5317897" cy="347090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666666"/>
                </a:solidFill>
                <a:latin typeface="Calibri Light" panose="020F0302020204030204" pitchFamily="34" charset="0"/>
                <a:cs typeface="Calibri Light" panose="020F0302020204030204" pitchFamily="34" charset="0"/>
              </a:rPr>
              <a:t>INFINITY aims at fostering </a:t>
            </a:r>
            <a:r>
              <a:rPr lang="en-US" sz="3200" b="1" dirty="0">
                <a:solidFill>
                  <a:srgbClr val="666666"/>
                </a:solidFill>
                <a:latin typeface="Calibri Light" panose="020F0302020204030204" pitchFamily="34" charset="0"/>
                <a:cs typeface="Calibri Light" panose="020F0302020204030204" pitchFamily="34" charset="0"/>
              </a:rPr>
              <a:t>circular economy </a:t>
            </a:r>
            <a:r>
              <a:rPr lang="en-US" dirty="0">
                <a:solidFill>
                  <a:srgbClr val="666666"/>
                </a:solidFill>
                <a:latin typeface="Calibri Light" panose="020F0302020204030204" pitchFamily="34" charset="0"/>
                <a:cs typeface="Calibri Light" panose="020F0302020204030204" pitchFamily="34" charset="0"/>
              </a:rPr>
              <a:t>skills attainment in manufacturing industries for </a:t>
            </a:r>
            <a:r>
              <a:rPr lang="en-US" sz="3200" b="1" dirty="0">
                <a:solidFill>
                  <a:srgbClr val="666666"/>
                </a:solidFill>
                <a:latin typeface="Calibri Light" panose="020F0302020204030204" pitchFamily="34" charset="0"/>
                <a:cs typeface="Calibri Light" panose="020F0302020204030204" pitchFamily="34" charset="0"/>
              </a:rPr>
              <a:t>employees</a:t>
            </a:r>
            <a:r>
              <a:rPr lang="en-US" dirty="0">
                <a:solidFill>
                  <a:srgbClr val="666666"/>
                </a:solidFill>
                <a:latin typeface="Calibri Light" panose="020F0302020204030204" pitchFamily="34" charset="0"/>
                <a:cs typeface="Calibri Light" panose="020F0302020204030204" pitchFamily="34" charset="0"/>
              </a:rPr>
              <a:t>, as well as </a:t>
            </a:r>
            <a:r>
              <a:rPr lang="en-US" sz="3200" b="1" dirty="0">
                <a:solidFill>
                  <a:srgbClr val="666666"/>
                </a:solidFill>
                <a:latin typeface="Calibri Light" panose="020F0302020204030204" pitchFamily="34" charset="0"/>
                <a:cs typeface="Calibri Light" panose="020F0302020204030204" pitchFamily="34" charset="0"/>
              </a:rPr>
              <a:t>vocational learners</a:t>
            </a:r>
            <a:r>
              <a:rPr lang="en-US" dirty="0">
                <a:solidFill>
                  <a:srgbClr val="666666"/>
                </a:solidFill>
                <a:latin typeface="Calibri Light" panose="020F0302020204030204" pitchFamily="34" charset="0"/>
                <a:cs typeface="Calibri Light" panose="020F0302020204030204" pitchFamily="34" charset="0"/>
              </a:rPr>
              <a:t>, focusing on technical areas of </a:t>
            </a:r>
            <a:r>
              <a:rPr lang="en-US" sz="3200" dirty="0">
                <a:solidFill>
                  <a:srgbClr val="666666"/>
                </a:solidFill>
                <a:latin typeface="Calibri Light" panose="020F0302020204030204" pitchFamily="34" charset="0"/>
                <a:cs typeface="Calibri Light" panose="020F0302020204030204" pitchFamily="34" charset="0"/>
              </a:rPr>
              <a:t>low environmental footprint</a:t>
            </a:r>
            <a:r>
              <a:rPr lang="en-US" dirty="0">
                <a:solidFill>
                  <a:srgbClr val="666666"/>
                </a:solidFill>
                <a:latin typeface="Calibri Light" panose="020F0302020204030204" pitchFamily="34" charset="0"/>
                <a:cs typeface="Calibri Light" panose="020F0302020204030204" pitchFamily="34" charset="0"/>
              </a:rPr>
              <a:t> systems for green manufacturing.</a:t>
            </a:r>
          </a:p>
          <a:p>
            <a:pPr marL="0" indent="0">
              <a:buFont typeface="Arial" panose="020B0604020202020204" pitchFamily="34" charset="0"/>
              <a:buNone/>
            </a:pPr>
            <a:r>
              <a:rPr lang="en-US" dirty="0">
                <a:solidFill>
                  <a:srgbClr val="666666"/>
                </a:solidFill>
                <a:latin typeface="Calibri Light" panose="020F0302020204030204" pitchFamily="34" charset="0"/>
                <a:cs typeface="Calibri Light" panose="020F0302020204030204" pitchFamily="34" charset="0"/>
              </a:rPr>
              <a:t>Shift from “take-make-waste” thinking toward a “</a:t>
            </a:r>
            <a:r>
              <a:rPr lang="en-US" sz="3200" dirty="0">
                <a:solidFill>
                  <a:srgbClr val="666666"/>
                </a:solidFill>
                <a:latin typeface="Calibri Light" panose="020F0302020204030204" pitchFamily="34" charset="0"/>
                <a:cs typeface="Calibri Light" panose="020F0302020204030204" pitchFamily="34" charset="0"/>
              </a:rPr>
              <a:t>cradle to cradle</a:t>
            </a:r>
            <a:r>
              <a:rPr lang="en-US" dirty="0">
                <a:solidFill>
                  <a:srgbClr val="666666"/>
                </a:solidFill>
                <a:latin typeface="Calibri Light" panose="020F0302020204030204" pitchFamily="34" charset="0"/>
                <a:cs typeface="Calibri Light" panose="020F0302020204030204" pitchFamily="34" charset="0"/>
              </a:rPr>
              <a:t>” approach.</a:t>
            </a:r>
          </a:p>
        </p:txBody>
      </p:sp>
      <p:pic>
        <p:nvPicPr>
          <p:cNvPr id="8" name="Picture 7">
            <a:extLst>
              <a:ext uri="{FF2B5EF4-FFF2-40B4-BE49-F238E27FC236}">
                <a16:creationId xmlns:a16="http://schemas.microsoft.com/office/drawing/2014/main" id="{E60F2559-933C-B00B-B9A9-B91BB51B47CC}"/>
              </a:ext>
            </a:extLst>
          </p:cNvPr>
          <p:cNvPicPr>
            <a:picLocks noChangeAspect="1"/>
          </p:cNvPicPr>
          <p:nvPr/>
        </p:nvPicPr>
        <p:blipFill rotWithShape="1">
          <a:blip r:embed="rId2"/>
          <a:srcRect b="2549"/>
          <a:stretch/>
        </p:blipFill>
        <p:spPr>
          <a:xfrm>
            <a:off x="1045029" y="2522923"/>
            <a:ext cx="879230" cy="549061"/>
          </a:xfrm>
          <a:prstGeom prst="rect">
            <a:avLst/>
          </a:prstGeom>
        </p:spPr>
      </p:pic>
      <p:sp>
        <p:nvSpPr>
          <p:cNvPr id="9" name="Rectangle: Diagonal Corners Rounded 8">
            <a:extLst>
              <a:ext uri="{FF2B5EF4-FFF2-40B4-BE49-F238E27FC236}">
                <a16:creationId xmlns:a16="http://schemas.microsoft.com/office/drawing/2014/main" id="{980DE379-7733-7594-0A6A-BA79C4431113}"/>
              </a:ext>
            </a:extLst>
          </p:cNvPr>
          <p:cNvSpPr/>
          <p:nvPr/>
        </p:nvSpPr>
        <p:spPr>
          <a:xfrm>
            <a:off x="6487427" y="-365760"/>
            <a:ext cx="2917824" cy="92402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2</a:t>
            </a:r>
          </a:p>
        </p:txBody>
      </p:sp>
    </p:spTree>
    <p:extLst>
      <p:ext uri="{BB962C8B-B14F-4D97-AF65-F5344CB8AC3E}">
        <p14:creationId xmlns:p14="http://schemas.microsoft.com/office/powerpoint/2010/main" val="418409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DF39-FF63-3DB2-BFC5-ED83439B9CB5}"/>
              </a:ext>
            </a:extLst>
          </p:cNvPr>
          <p:cNvSpPr>
            <a:spLocks noGrp="1"/>
          </p:cNvSpPr>
          <p:nvPr>
            <p:ph type="title"/>
          </p:nvPr>
        </p:nvSpPr>
        <p:spPr>
          <a:xfrm>
            <a:off x="358775" y="342899"/>
            <a:ext cx="3454574" cy="2373313"/>
          </a:xfrm>
        </p:spPr>
        <p:txBody>
          <a:bodyPr/>
          <a:lstStyle/>
          <a:p>
            <a:r>
              <a:rPr lang="en-US" sz="3200" b="1" i="1" cap="all" dirty="0">
                <a:solidFill>
                  <a:schemeClr val="tx1">
                    <a:lumMod val="25000"/>
                    <a:lumOff val="75000"/>
                  </a:schemeClr>
                </a:solidFill>
                <a:latin typeface="Calibri Light" panose="020F0302020204030204" pitchFamily="34" charset="0"/>
              </a:rPr>
              <a:t>LRM: Lean remanufacturing</a:t>
            </a:r>
            <a:br>
              <a:rPr lang="en-US" sz="3200" b="1" i="1" cap="all" dirty="0">
                <a:solidFill>
                  <a:schemeClr val="tx1">
                    <a:lumMod val="25000"/>
                    <a:lumOff val="75000"/>
                  </a:schemeClr>
                </a:solidFill>
                <a:latin typeface="Calibri Light" panose="020F0302020204030204" pitchFamily="34" charset="0"/>
              </a:rPr>
            </a:br>
            <a:endParaRPr lang="en-US" sz="3200" b="1" i="1" cap="all" dirty="0">
              <a:solidFill>
                <a:schemeClr val="tx1">
                  <a:lumMod val="25000"/>
                  <a:lumOff val="75000"/>
                </a:schemeClr>
              </a:solidFill>
              <a:latin typeface="Calibri Light" panose="020F0302020204030204" pitchFamily="34" charset="0"/>
            </a:endParaRPr>
          </a:p>
        </p:txBody>
      </p:sp>
      <p:sp>
        <p:nvSpPr>
          <p:cNvPr id="4" name="Text Placeholder 3">
            <a:extLst>
              <a:ext uri="{FF2B5EF4-FFF2-40B4-BE49-F238E27FC236}">
                <a16:creationId xmlns:a16="http://schemas.microsoft.com/office/drawing/2014/main" id="{8A4E0B21-2C31-668B-6761-7718D36CE589}"/>
              </a:ext>
            </a:extLst>
          </p:cNvPr>
          <p:cNvSpPr>
            <a:spLocks noGrp="1"/>
          </p:cNvSpPr>
          <p:nvPr>
            <p:ph type="body" sz="half" idx="2"/>
          </p:nvPr>
        </p:nvSpPr>
        <p:spPr>
          <a:xfrm>
            <a:off x="358775" y="3166712"/>
            <a:ext cx="2628900" cy="1137479"/>
          </a:xfrm>
        </p:spPr>
        <p:txBody>
          <a:bodyPr/>
          <a:lstStyle/>
          <a:p>
            <a:r>
              <a:rPr lang="en-US" b="1" dirty="0"/>
              <a:t>+160</a:t>
            </a:r>
            <a:r>
              <a:rPr lang="en-US" dirty="0"/>
              <a:t> professionals trained in 2022</a:t>
            </a:r>
          </a:p>
          <a:p>
            <a:r>
              <a:rPr lang="en-US" b="1" dirty="0"/>
              <a:t>+20 </a:t>
            </a:r>
            <a:r>
              <a:rPr lang="en-US" dirty="0"/>
              <a:t>Companies involved</a:t>
            </a:r>
          </a:p>
          <a:p>
            <a:r>
              <a:rPr lang="en-US" b="1" dirty="0"/>
              <a:t>+16 </a:t>
            </a:r>
            <a:r>
              <a:rPr lang="en-US" dirty="0"/>
              <a:t>workshops delivered</a:t>
            </a:r>
          </a:p>
          <a:p>
            <a:r>
              <a:rPr lang="en-GB">
                <a:latin typeface="Calibri Light" panose="020F0302020204030204" pitchFamily="34" charset="0"/>
                <a:ea typeface="Times New Roman" panose="02020603050405020304" pitchFamily="18" charset="0"/>
              </a:rPr>
              <a:t>4</a:t>
            </a:r>
            <a:r>
              <a:rPr lang="en-GB" sz="1200">
                <a:latin typeface="Calibri Light" panose="020F0302020204030204" pitchFamily="34" charset="0"/>
                <a:ea typeface="Times New Roman" panose="02020603050405020304" pitchFamily="18" charset="0"/>
              </a:rPr>
              <a:t> European partners working together</a:t>
            </a:r>
            <a:endParaRPr lang="en-GB" sz="1200">
              <a:effectLst/>
              <a:latin typeface="Calibri Light" panose="020F0302020204030204" pitchFamily="34" charset="0"/>
              <a:ea typeface="Times New Roman" panose="02020603050405020304" pitchFamily="18" charset="0"/>
            </a:endParaRPr>
          </a:p>
          <a:p>
            <a:endParaRPr lang="en-US" b="1" dirty="0"/>
          </a:p>
        </p:txBody>
      </p:sp>
      <p:pic>
        <p:nvPicPr>
          <p:cNvPr id="7" name="Picture 6">
            <a:extLst>
              <a:ext uri="{FF2B5EF4-FFF2-40B4-BE49-F238E27FC236}">
                <a16:creationId xmlns:a16="http://schemas.microsoft.com/office/drawing/2014/main" id="{58E313FB-2F9D-AD7A-D47F-69D4CB96E820}"/>
              </a:ext>
            </a:extLst>
          </p:cNvPr>
          <p:cNvPicPr>
            <a:picLocks noChangeAspect="1"/>
          </p:cNvPicPr>
          <p:nvPr/>
        </p:nvPicPr>
        <p:blipFill>
          <a:blip r:embed="rId2"/>
          <a:stretch>
            <a:fillRect/>
          </a:stretch>
        </p:blipFill>
        <p:spPr>
          <a:xfrm>
            <a:off x="299257" y="1866493"/>
            <a:ext cx="3380473" cy="849719"/>
          </a:xfrm>
          <a:prstGeom prst="rect">
            <a:avLst/>
          </a:prstGeom>
        </p:spPr>
      </p:pic>
      <p:sp>
        <p:nvSpPr>
          <p:cNvPr id="20" name="Content Placeholder 2">
            <a:extLst>
              <a:ext uri="{FF2B5EF4-FFF2-40B4-BE49-F238E27FC236}">
                <a16:creationId xmlns:a16="http://schemas.microsoft.com/office/drawing/2014/main" id="{19337CC3-A8DF-9893-71D5-FA81521ACEBA}"/>
              </a:ext>
            </a:extLst>
          </p:cNvPr>
          <p:cNvSpPr txBox="1">
            <a:spLocks/>
          </p:cNvSpPr>
          <p:nvPr/>
        </p:nvSpPr>
        <p:spPr>
          <a:xfrm>
            <a:off x="3937466" y="162043"/>
            <a:ext cx="5146243" cy="347090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666666"/>
                </a:solidFill>
                <a:latin typeface="Calibri Light" panose="020F0302020204030204" pitchFamily="34" charset="0"/>
                <a:cs typeface="Calibri Light" panose="020F0302020204030204" pitchFamily="34" charset="0"/>
              </a:rPr>
              <a:t>LRM supports the development of </a:t>
            </a:r>
            <a:r>
              <a:rPr lang="en-GB" sz="3200" dirty="0">
                <a:solidFill>
                  <a:srgbClr val="666666"/>
                </a:solidFill>
                <a:latin typeface="Calibri Light" panose="020F0302020204030204" pitchFamily="34" charset="0"/>
                <a:cs typeface="Calibri Light" panose="020F0302020204030204" pitchFamily="34" charset="0"/>
              </a:rPr>
              <a:t>lean, circular (re)manufacturing</a:t>
            </a:r>
            <a:r>
              <a:rPr lang="en-GB" dirty="0">
                <a:solidFill>
                  <a:srgbClr val="666666"/>
                </a:solidFill>
                <a:latin typeface="Calibri Light" panose="020F0302020204030204" pitchFamily="34" charset="0"/>
                <a:cs typeface="Calibri Light" panose="020F0302020204030204" pitchFamily="34" charset="0"/>
              </a:rPr>
              <a:t> into </a:t>
            </a:r>
            <a:r>
              <a:rPr lang="en-GB" sz="3200" b="1" dirty="0">
                <a:solidFill>
                  <a:srgbClr val="666666"/>
                </a:solidFill>
                <a:latin typeface="Calibri Light" panose="020F0302020204030204" pitchFamily="34" charset="0"/>
                <a:cs typeface="Calibri Light" panose="020F0302020204030204" pitchFamily="34" charset="0"/>
              </a:rPr>
              <a:t>companies</a:t>
            </a:r>
            <a:r>
              <a:rPr lang="en-GB" dirty="0">
                <a:solidFill>
                  <a:srgbClr val="666666"/>
                </a:solidFill>
                <a:latin typeface="Calibri Light" panose="020F0302020204030204" pitchFamily="34" charset="0"/>
                <a:cs typeface="Calibri Light" panose="020F0302020204030204" pitchFamily="34" charset="0"/>
              </a:rPr>
              <a:t> across Europe. </a:t>
            </a:r>
          </a:p>
          <a:p>
            <a:pPr marL="0" indent="0">
              <a:buFont typeface="Arial" panose="020B0604020202020204" pitchFamily="34" charset="0"/>
              <a:buNone/>
            </a:pPr>
            <a:r>
              <a:rPr lang="en-GB" dirty="0">
                <a:solidFill>
                  <a:srgbClr val="666666"/>
                </a:solidFill>
                <a:latin typeface="Calibri Light" panose="020F0302020204030204" pitchFamily="34" charset="0"/>
                <a:cs typeface="Calibri Light" panose="020F0302020204030204" pitchFamily="34" charset="0"/>
              </a:rPr>
              <a:t>Its mission is to help boost and accelerate the transition to improved </a:t>
            </a:r>
            <a:r>
              <a:rPr lang="en-GB" sz="3200" dirty="0">
                <a:solidFill>
                  <a:srgbClr val="666666"/>
                </a:solidFill>
                <a:latin typeface="Calibri Light" panose="020F0302020204030204" pitchFamily="34" charset="0"/>
                <a:cs typeface="Calibri Light" panose="020F0302020204030204" pitchFamily="34" charset="0"/>
              </a:rPr>
              <a:t>manufacturing sustainability</a:t>
            </a:r>
            <a:r>
              <a:rPr lang="en-GB" dirty="0">
                <a:solidFill>
                  <a:srgbClr val="666666"/>
                </a:solidFill>
                <a:latin typeface="Calibri Light" panose="020F0302020204030204" pitchFamily="34" charset="0"/>
                <a:cs typeface="Calibri Light" panose="020F0302020204030204" pitchFamily="34" charset="0"/>
              </a:rPr>
              <a:t> through bringing together </a:t>
            </a:r>
            <a:r>
              <a:rPr lang="en-GB" sz="3200" b="1" dirty="0">
                <a:solidFill>
                  <a:srgbClr val="666666"/>
                </a:solidFill>
                <a:latin typeface="Calibri Light" panose="020F0302020204030204" pitchFamily="34" charset="0"/>
                <a:cs typeface="Calibri Light" panose="020F0302020204030204" pitchFamily="34" charset="0"/>
              </a:rPr>
              <a:t>lean manufacturing </a:t>
            </a:r>
            <a:r>
              <a:rPr lang="en-GB" dirty="0">
                <a:solidFill>
                  <a:srgbClr val="666666"/>
                </a:solidFill>
                <a:latin typeface="Calibri Light" panose="020F0302020204030204" pitchFamily="34" charset="0"/>
                <a:cs typeface="Calibri Light" panose="020F0302020204030204" pitchFamily="34" charset="0"/>
              </a:rPr>
              <a:t>methods with the circular nature of </a:t>
            </a:r>
            <a:r>
              <a:rPr lang="en-GB" sz="3200" b="1" dirty="0">
                <a:solidFill>
                  <a:srgbClr val="666666"/>
                </a:solidFill>
                <a:latin typeface="Calibri Light" panose="020F0302020204030204" pitchFamily="34" charset="0"/>
                <a:cs typeface="Calibri Light" panose="020F0302020204030204" pitchFamily="34" charset="0"/>
              </a:rPr>
              <a:t>remanufacturing</a:t>
            </a:r>
            <a:r>
              <a:rPr lang="en-GB" dirty="0">
                <a:solidFill>
                  <a:srgbClr val="666666"/>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94525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eople meeting in conference room">
            <a:extLst>
              <a:ext uri="{FF2B5EF4-FFF2-40B4-BE49-F238E27FC236}">
                <a16:creationId xmlns:a16="http://schemas.microsoft.com/office/drawing/2014/main" id="{7DF3C1FA-0208-59D4-BB24-FE3233A7DB47}"/>
              </a:ext>
            </a:extLst>
          </p:cNvPr>
          <p:cNvPicPr>
            <a:picLocks noChangeAspect="1"/>
          </p:cNvPicPr>
          <p:nvPr/>
        </p:nvPicPr>
        <p:blipFill>
          <a:blip r:embed="rId2"/>
          <a:srcRect l="8477" r="8477"/>
          <a:stretch/>
        </p:blipFill>
        <p:spPr>
          <a:xfrm>
            <a:off x="0" y="0"/>
            <a:ext cx="5340961" cy="4287520"/>
          </a:xfrm>
          <a:prstGeom prst="rect">
            <a:avLst/>
          </a:prstGeom>
        </p:spPr>
      </p:pic>
      <p:sp>
        <p:nvSpPr>
          <p:cNvPr id="2" name="Rectangle 1">
            <a:extLst>
              <a:ext uri="{FF2B5EF4-FFF2-40B4-BE49-F238E27FC236}">
                <a16:creationId xmlns:a16="http://schemas.microsoft.com/office/drawing/2014/main" id="{718E5A42-6FBC-DF67-8D5D-1B354BC38ABA}"/>
              </a:ext>
            </a:extLst>
          </p:cNvPr>
          <p:cNvSpPr/>
          <p:nvPr/>
        </p:nvSpPr>
        <p:spPr>
          <a:xfrm rot="16200000">
            <a:off x="2393681" y="-2428241"/>
            <a:ext cx="4458239" cy="9144001"/>
          </a:xfrm>
          <a:prstGeom prst="rect">
            <a:avLst/>
          </a:prstGeom>
          <a:gradFill>
            <a:gsLst>
              <a:gs pos="0">
                <a:schemeClr val="bg1">
                  <a:alpha val="0"/>
                </a:schemeClr>
              </a:gs>
              <a:gs pos="53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0C4F39-50D7-6E20-AD6B-20D7A51465D0}"/>
              </a:ext>
            </a:extLst>
          </p:cNvPr>
          <p:cNvSpPr txBox="1"/>
          <p:nvPr/>
        </p:nvSpPr>
        <p:spPr>
          <a:xfrm>
            <a:off x="4572000" y="855980"/>
            <a:ext cx="4236720" cy="289310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2400"/>
              </a:spcAft>
              <a:buClrTx/>
              <a:buSzTx/>
              <a:buFontTx/>
              <a:buNone/>
              <a:tabLst/>
              <a:defRPr/>
            </a:pPr>
            <a:r>
              <a:rPr lang="en-GB" sz="3600" b="1" dirty="0">
                <a:solidFill>
                  <a:schemeClr val="accent1">
                    <a:lumMod val="60000"/>
                    <a:lumOff val="40000"/>
                  </a:schemeClr>
                </a:solidFill>
                <a:latin typeface="Calibri Light" panose="020F0302020204030204"/>
              </a:rPr>
              <a:t>Green</a:t>
            </a:r>
            <a:r>
              <a:rPr lang="en-GB" sz="3600" b="1" dirty="0">
                <a:solidFill>
                  <a:srgbClr val="C00000"/>
                </a:solidFill>
                <a:latin typeface="Calibri Light" panose="020F0302020204030204"/>
              </a:rPr>
              <a:t> </a:t>
            </a:r>
            <a:r>
              <a:rPr lang="en-GB" sz="3000" b="1" dirty="0">
                <a:solidFill>
                  <a:srgbClr val="031241"/>
                </a:solidFill>
                <a:latin typeface="Calibri Light" panose="020F0302020204030204"/>
              </a:rPr>
              <a:t>(sustainability) &amp; </a:t>
            </a:r>
            <a:r>
              <a:rPr lang="en-GB" sz="3600" b="1" dirty="0">
                <a:solidFill>
                  <a:schemeClr val="accent1">
                    <a:lumMod val="60000"/>
                    <a:lumOff val="40000"/>
                  </a:schemeClr>
                </a:solidFill>
                <a:latin typeface="Calibri Light" panose="020F0302020204030204"/>
              </a:rPr>
              <a:t>digital</a:t>
            </a:r>
            <a:r>
              <a:rPr lang="en-GB" sz="3000" b="1" dirty="0">
                <a:solidFill>
                  <a:srgbClr val="031241"/>
                </a:solidFill>
                <a:latin typeface="Calibri Light" panose="020F0302020204030204"/>
              </a:rPr>
              <a:t> skills </a:t>
            </a:r>
          </a:p>
          <a:p>
            <a:pPr marL="0" marR="0" lvl="0" indent="0" algn="ctr" defTabSz="457200" rtl="0" eaLnBrk="1" fontAlgn="auto" latinLnBrk="0" hangingPunct="1">
              <a:lnSpc>
                <a:spcPct val="100000"/>
              </a:lnSpc>
              <a:spcBef>
                <a:spcPts val="0"/>
              </a:spcBef>
              <a:spcAft>
                <a:spcPts val="2400"/>
              </a:spcAft>
              <a:buClrTx/>
              <a:buSzTx/>
              <a:buFontTx/>
              <a:buNone/>
              <a:tabLst/>
              <a:defRPr/>
            </a:pPr>
            <a:r>
              <a:rPr lang="en-GB" sz="3000" b="1" dirty="0">
                <a:solidFill>
                  <a:srgbClr val="031241"/>
                </a:solidFill>
                <a:latin typeface="Calibri Light" panose="020F0302020204030204"/>
              </a:rPr>
              <a:t>+ innovation and entrepreneurial competencies and mindset</a:t>
            </a:r>
            <a:endParaRPr kumimoji="0" lang="en-GB" sz="3000" b="1" i="0" u="none" strike="noStrike" kern="1200" cap="none" spc="0" normalizeH="0" baseline="0" noProof="0" dirty="0">
              <a:ln>
                <a:noFill/>
              </a:ln>
              <a:solidFill>
                <a:srgbClr val="031241"/>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28082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48706FAA-8262-EB4E-A282-37964C4A6C91}"/>
              </a:ext>
            </a:extLst>
          </p:cNvPr>
          <p:cNvSpPr/>
          <p:nvPr/>
        </p:nvSpPr>
        <p:spPr>
          <a:xfrm>
            <a:off x="4427537" y="1"/>
            <a:ext cx="4716463" cy="5143500"/>
          </a:xfrm>
          <a:prstGeom prst="rect">
            <a:avLst/>
          </a:prstGeom>
          <a:gradFill>
            <a:gsLst>
              <a:gs pos="0">
                <a:schemeClr val="tx2"/>
              </a:gs>
              <a:gs pos="100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Otsikko 1">
            <a:extLst>
              <a:ext uri="{FF2B5EF4-FFF2-40B4-BE49-F238E27FC236}">
                <a16:creationId xmlns:a16="http://schemas.microsoft.com/office/drawing/2014/main" id="{EB8FB4B7-5C2E-2A40-9572-A9D3ADDD47DA}"/>
              </a:ext>
            </a:extLst>
          </p:cNvPr>
          <p:cNvSpPr>
            <a:spLocks noGrp="1"/>
          </p:cNvSpPr>
          <p:nvPr>
            <p:ph type="title"/>
          </p:nvPr>
        </p:nvSpPr>
        <p:spPr>
          <a:xfrm>
            <a:off x="358775" y="361043"/>
            <a:ext cx="4068764" cy="894954"/>
          </a:xfrm>
        </p:spPr>
        <p:txBody>
          <a:bodyPr>
            <a:normAutofit/>
          </a:bodyPr>
          <a:lstStyle/>
          <a:p>
            <a:r>
              <a:rPr lang="en-GB"/>
              <a:t>Thank you!</a:t>
            </a:r>
          </a:p>
        </p:txBody>
      </p:sp>
      <p:pic>
        <p:nvPicPr>
          <p:cNvPr id="4" name="Kuva 3">
            <a:extLst>
              <a:ext uri="{FF2B5EF4-FFF2-40B4-BE49-F238E27FC236}">
                <a16:creationId xmlns:a16="http://schemas.microsoft.com/office/drawing/2014/main" id="{78A0CEE9-3D5C-FC46-B4F9-B2398C0FA056}"/>
              </a:ext>
            </a:extLst>
          </p:cNvPr>
          <p:cNvPicPr>
            <a:picLocks noChangeAspect="1"/>
          </p:cNvPicPr>
          <p:nvPr/>
        </p:nvPicPr>
        <p:blipFill>
          <a:blip r:embed="rId2"/>
          <a:stretch>
            <a:fillRect/>
          </a:stretch>
        </p:blipFill>
        <p:spPr>
          <a:xfrm>
            <a:off x="358775" y="1527175"/>
            <a:ext cx="2628900" cy="516043"/>
          </a:xfrm>
          <a:prstGeom prst="rect">
            <a:avLst/>
          </a:prstGeom>
        </p:spPr>
      </p:pic>
      <p:sp>
        <p:nvSpPr>
          <p:cNvPr id="6" name="Tekstiruutu 5">
            <a:extLst>
              <a:ext uri="{FF2B5EF4-FFF2-40B4-BE49-F238E27FC236}">
                <a16:creationId xmlns:a16="http://schemas.microsoft.com/office/drawing/2014/main" id="{27F9AFA2-DA40-634E-ADB4-3909EC0F1491}"/>
              </a:ext>
            </a:extLst>
          </p:cNvPr>
          <p:cNvSpPr txBox="1"/>
          <p:nvPr/>
        </p:nvSpPr>
        <p:spPr>
          <a:xfrm>
            <a:off x="358775" y="2422648"/>
            <a:ext cx="4068762" cy="830997"/>
          </a:xfrm>
          <a:prstGeom prst="rect">
            <a:avLst/>
          </a:prstGeom>
          <a:noFill/>
        </p:spPr>
        <p:txBody>
          <a:bodyPr wrap="square" lIns="0" tIns="0" rIns="0" bIns="0" rtlCol="0">
            <a:spAutoFit/>
          </a:bodyPr>
          <a:lstStyle/>
          <a:p>
            <a:r>
              <a:rPr lang="en-GB">
                <a:latin typeface="+mj-lt"/>
              </a:rPr>
              <a:t>@</a:t>
            </a:r>
            <a:r>
              <a:rPr lang="en-GB" err="1">
                <a:latin typeface="+mj-lt"/>
              </a:rPr>
              <a:t>EITManufactur</a:t>
            </a:r>
            <a:endParaRPr lang="en-GB">
              <a:latin typeface="+mj-lt"/>
            </a:endParaRPr>
          </a:p>
          <a:p>
            <a:r>
              <a:rPr lang="en-GB">
                <a:latin typeface="+mj-lt"/>
              </a:rPr>
              <a:t>@</a:t>
            </a:r>
            <a:r>
              <a:rPr lang="en-GB" err="1">
                <a:latin typeface="+mj-lt"/>
              </a:rPr>
              <a:t>EITManufacturing</a:t>
            </a:r>
            <a:endParaRPr lang="en-GB">
              <a:latin typeface="+mj-lt"/>
            </a:endParaRPr>
          </a:p>
          <a:p>
            <a:r>
              <a:rPr lang="en-GB" err="1">
                <a:latin typeface="+mj-lt"/>
              </a:rPr>
              <a:t>eitmanufacturing</a:t>
            </a:r>
            <a:endParaRPr lang="en-GB">
              <a:latin typeface="+mj-lt"/>
            </a:endParaRPr>
          </a:p>
        </p:txBody>
      </p:sp>
      <p:sp>
        <p:nvSpPr>
          <p:cNvPr id="9" name="Tekstiruutu 8">
            <a:extLst>
              <a:ext uri="{FF2B5EF4-FFF2-40B4-BE49-F238E27FC236}">
                <a16:creationId xmlns:a16="http://schemas.microsoft.com/office/drawing/2014/main" id="{941AE9F0-019A-8B4D-9262-98CD2192B508}"/>
              </a:ext>
            </a:extLst>
          </p:cNvPr>
          <p:cNvSpPr txBox="1"/>
          <p:nvPr/>
        </p:nvSpPr>
        <p:spPr>
          <a:xfrm>
            <a:off x="6156325" y="2716213"/>
            <a:ext cx="2628900" cy="276999"/>
          </a:xfrm>
          <a:prstGeom prst="rect">
            <a:avLst/>
          </a:prstGeom>
          <a:noFill/>
        </p:spPr>
        <p:txBody>
          <a:bodyPr wrap="square" lIns="0" tIns="0" rIns="0" bIns="0" rtlCol="0">
            <a:spAutoFit/>
          </a:bodyPr>
          <a:lstStyle/>
          <a:p>
            <a:pPr algn="r"/>
            <a:r>
              <a:rPr lang="fi-FI" err="1">
                <a:solidFill>
                  <a:schemeClr val="bg1"/>
                </a:solidFill>
              </a:rPr>
              <a:t>eitmanufacturing.eu</a:t>
            </a:r>
            <a:endParaRPr lang="fi-FI">
              <a:solidFill>
                <a:schemeClr val="bg1"/>
              </a:solidFill>
            </a:endParaRPr>
          </a:p>
        </p:txBody>
      </p:sp>
    </p:spTree>
    <p:extLst>
      <p:ext uri="{BB962C8B-B14F-4D97-AF65-F5344CB8AC3E}">
        <p14:creationId xmlns:p14="http://schemas.microsoft.com/office/powerpoint/2010/main" val="262587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E58E-4319-8BAC-3FBF-F3B6F77651DD}"/>
              </a:ext>
            </a:extLst>
          </p:cNvPr>
          <p:cNvSpPr>
            <a:spLocks noGrp="1"/>
          </p:cNvSpPr>
          <p:nvPr>
            <p:ph type="title"/>
          </p:nvPr>
        </p:nvSpPr>
        <p:spPr>
          <a:xfrm>
            <a:off x="358774" y="339725"/>
            <a:ext cx="8426451" cy="894954"/>
          </a:xfrm>
        </p:spPr>
        <p:txBody>
          <a:bodyPr vert="horz" lIns="0" tIns="0" rIns="0" bIns="0" rtlCol="0" anchor="t">
            <a:normAutofit/>
          </a:bodyPr>
          <a:lstStyle/>
          <a:p>
            <a:r>
              <a:rPr lang="en-GB" dirty="0"/>
              <a:t>Overview</a:t>
            </a:r>
          </a:p>
        </p:txBody>
      </p:sp>
      <p:graphicFrame>
        <p:nvGraphicFramePr>
          <p:cNvPr id="6" name="TextBox 3">
            <a:extLst>
              <a:ext uri="{FF2B5EF4-FFF2-40B4-BE49-F238E27FC236}">
                <a16:creationId xmlns:a16="http://schemas.microsoft.com/office/drawing/2014/main" id="{5E7260BB-DD6A-EF74-81EE-05F05C6F8976}"/>
              </a:ext>
            </a:extLst>
          </p:cNvPr>
          <p:cNvGraphicFramePr/>
          <p:nvPr>
            <p:extLst>
              <p:ext uri="{D42A27DB-BD31-4B8C-83A1-F6EECF244321}">
                <p14:modId xmlns:p14="http://schemas.microsoft.com/office/powerpoint/2010/main" val="3129170804"/>
              </p:ext>
            </p:extLst>
          </p:nvPr>
        </p:nvGraphicFramePr>
        <p:xfrm>
          <a:off x="358774" y="892571"/>
          <a:ext cx="8426450" cy="2892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668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060764-B149-9F19-F151-154F3117B533}"/>
              </a:ext>
            </a:extLst>
          </p:cNvPr>
          <p:cNvSpPr txBox="1"/>
          <p:nvPr/>
        </p:nvSpPr>
        <p:spPr>
          <a:xfrm>
            <a:off x="492831" y="871329"/>
            <a:ext cx="5408393"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Technology adoption will remain a key driver of business transformation in the next five years (..) The impact of investments to drive the green transition was judged to be the sixth-most impactful macrotrend.</a:t>
            </a:r>
            <a:endParaRPr kumimoji="0" lang="en-GB" sz="2800" i="0" u="none" strike="noStrike" kern="1200" cap="none" spc="0" normalizeH="0" baseline="0" noProof="0" dirty="0">
              <a:ln>
                <a:noFill/>
              </a:ln>
              <a:solidFill>
                <a:schemeClr val="bg1"/>
              </a:solidFill>
              <a:effectLst/>
              <a:uLnTx/>
              <a:uFillTx/>
              <a:latin typeface="Calibri Light" panose="020F0302020204030204" pitchFamily="34"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50554A8-D88B-25B9-3349-1EA86C1DABDE}"/>
              </a:ext>
            </a:extLst>
          </p:cNvPr>
          <p:cNvSpPr txBox="1"/>
          <p:nvPr/>
        </p:nvSpPr>
        <p:spPr>
          <a:xfrm>
            <a:off x="6478026" y="4520485"/>
            <a:ext cx="2525050"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chemeClr val="bg1"/>
                </a:solidFill>
                <a:effectLst/>
                <a:uLnTx/>
                <a:uFillTx/>
                <a:latin typeface="Calibri Light" panose="020F0302020204030204"/>
                <a:ea typeface="+mn-ea"/>
                <a:cs typeface="+mn-cs"/>
              </a:rPr>
              <a:t>WEF </a:t>
            </a:r>
            <a:r>
              <a:rPr lang="en-US" sz="1400" i="1" dirty="0">
                <a:solidFill>
                  <a:schemeClr val="bg1"/>
                </a:solidFill>
              </a:rPr>
              <a:t>Future of Jobs Report 2023</a:t>
            </a:r>
            <a:endParaRPr kumimoji="0" lang="en-GB" sz="1400" b="0" i="1"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3700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5998A8-9458-62A6-10F8-38122418C51C}"/>
              </a:ext>
            </a:extLst>
          </p:cNvPr>
          <p:cNvSpPr>
            <a:spLocks noGrp="1"/>
          </p:cNvSpPr>
          <p:nvPr>
            <p:ph type="title"/>
          </p:nvPr>
        </p:nvSpPr>
        <p:spPr/>
        <p:txBody>
          <a:bodyPr/>
          <a:lstStyle/>
          <a:p>
            <a:r>
              <a:rPr lang="en-US" dirty="0"/>
              <a:t>Megatrends driving business transformation</a:t>
            </a:r>
          </a:p>
        </p:txBody>
      </p:sp>
      <p:pic>
        <p:nvPicPr>
          <p:cNvPr id="5" name="Picture 4">
            <a:extLst>
              <a:ext uri="{FF2B5EF4-FFF2-40B4-BE49-F238E27FC236}">
                <a16:creationId xmlns:a16="http://schemas.microsoft.com/office/drawing/2014/main" id="{84D3B065-7B58-377D-7431-83BA80DF638C}"/>
              </a:ext>
            </a:extLst>
          </p:cNvPr>
          <p:cNvPicPr>
            <a:picLocks noChangeAspect="1"/>
          </p:cNvPicPr>
          <p:nvPr/>
        </p:nvPicPr>
        <p:blipFill rotWithShape="1">
          <a:blip r:embed="rId3"/>
          <a:srcRect l="16389" t="24005" r="22361" b="7778"/>
          <a:stretch/>
        </p:blipFill>
        <p:spPr>
          <a:xfrm>
            <a:off x="358774" y="861814"/>
            <a:ext cx="5600700" cy="3508771"/>
          </a:xfrm>
          <a:prstGeom prst="rect">
            <a:avLst/>
          </a:prstGeom>
        </p:spPr>
      </p:pic>
    </p:spTree>
    <p:extLst>
      <p:ext uri="{BB962C8B-B14F-4D97-AF65-F5344CB8AC3E}">
        <p14:creationId xmlns:p14="http://schemas.microsoft.com/office/powerpoint/2010/main" val="170038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060764-B149-9F19-F151-154F3117B533}"/>
              </a:ext>
            </a:extLst>
          </p:cNvPr>
          <p:cNvSpPr txBox="1"/>
          <p:nvPr/>
        </p:nvSpPr>
        <p:spPr>
          <a:xfrm>
            <a:off x="492831" y="871329"/>
            <a:ext cx="5408393"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rPr>
              <a:t>Businesses predict the strongest net job-creation effect to be driven by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a:solidFill>
                  <a:schemeClr val="bg1"/>
                </a:solidFill>
              </a:rPr>
              <a:t>investments that facilitate the </a:t>
            </a:r>
            <a:r>
              <a:rPr lang="en-US" sz="3200" b="1" dirty="0">
                <a:solidFill>
                  <a:schemeClr val="bg1"/>
                </a:solidFill>
              </a:rPr>
              <a:t>green transition</a:t>
            </a:r>
            <a:r>
              <a:rPr lang="en-US" sz="2200" b="1" dirty="0">
                <a:solidFill>
                  <a:schemeClr val="bg1"/>
                </a:solidFill>
              </a:rPr>
              <a:t> </a:t>
            </a:r>
            <a:r>
              <a:rPr lang="en-US" sz="2200" dirty="0">
                <a:solidFill>
                  <a:schemeClr val="bg1"/>
                </a:solidFill>
              </a:rPr>
              <a:t>of businesses,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a:solidFill>
                  <a:schemeClr val="bg1"/>
                </a:solidFill>
              </a:rPr>
              <a:t>the broader application of ESG standards and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a:solidFill>
                  <a:schemeClr val="bg1"/>
                </a:solidFill>
              </a:rPr>
              <a:t>supply chains becoming more </a:t>
            </a:r>
            <a:r>
              <a:rPr lang="en-US" sz="2200" dirty="0" err="1">
                <a:solidFill>
                  <a:schemeClr val="bg1"/>
                </a:solidFill>
              </a:rPr>
              <a:t>localized.</a:t>
            </a:r>
            <a:r>
              <a:rPr lang="en-US" sz="2400" dirty="0" err="1"/>
              <a:t>with</a:t>
            </a:r>
            <a:r>
              <a:rPr lang="en-US" sz="2400" dirty="0"/>
              <a:t> job growth offset by partial job displacement in each case</a:t>
            </a:r>
            <a:endParaRPr kumimoji="0" lang="en-GB" sz="2800" i="0" u="none" strike="noStrike" kern="1200" cap="none" spc="0" normalizeH="0" baseline="0" noProof="0" dirty="0">
              <a:ln>
                <a:noFill/>
              </a:ln>
              <a:effectLst/>
              <a:uLnTx/>
              <a:uFillTx/>
              <a:latin typeface="Calibri Light" panose="020F0302020204030204" pitchFamily="34"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50554A8-D88B-25B9-3349-1EA86C1DABDE}"/>
              </a:ext>
            </a:extLst>
          </p:cNvPr>
          <p:cNvSpPr txBox="1"/>
          <p:nvPr/>
        </p:nvSpPr>
        <p:spPr>
          <a:xfrm>
            <a:off x="6478026" y="4520485"/>
            <a:ext cx="2525050"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chemeClr val="bg1"/>
                </a:solidFill>
                <a:effectLst/>
                <a:uLnTx/>
                <a:uFillTx/>
                <a:latin typeface="Calibri Light" panose="020F0302020204030204"/>
                <a:ea typeface="+mn-ea"/>
                <a:cs typeface="+mn-cs"/>
              </a:rPr>
              <a:t>WEF </a:t>
            </a:r>
            <a:r>
              <a:rPr lang="en-US" sz="1400" i="1" dirty="0">
                <a:solidFill>
                  <a:schemeClr val="bg1"/>
                </a:solidFill>
              </a:rPr>
              <a:t>Future of Jobs Report 2023</a:t>
            </a:r>
            <a:endParaRPr kumimoji="0" lang="en-GB" sz="1400" b="0" i="1"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0293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AC37-4AE3-F042-B378-2FDCAC9CFB7F}"/>
              </a:ext>
            </a:extLst>
          </p:cNvPr>
          <p:cNvSpPr>
            <a:spLocks noGrp="1"/>
          </p:cNvSpPr>
          <p:nvPr>
            <p:ph type="ctrTitle"/>
          </p:nvPr>
        </p:nvSpPr>
        <p:spPr>
          <a:xfrm>
            <a:off x="358775" y="1527175"/>
            <a:ext cx="8426449" cy="1296236"/>
          </a:xfrm>
        </p:spPr>
        <p:txBody>
          <a:bodyPr/>
          <a:lstStyle/>
          <a:p>
            <a:r>
              <a:rPr lang="en-GB" dirty="0"/>
              <a:t>Manufacturing Community </a:t>
            </a:r>
            <a:r>
              <a:rPr lang="en-GB" i="0" baseline="0" dirty="0">
                <a:latin typeface="+mj-lt"/>
              </a:rPr>
              <a:t>Consultation</a:t>
            </a:r>
            <a:br>
              <a:rPr lang="en-GB" i="0" baseline="0" dirty="0">
                <a:latin typeface="+mj-lt"/>
              </a:rPr>
            </a:br>
            <a:r>
              <a:rPr lang="en-GB" i="0" baseline="0" dirty="0">
                <a:latin typeface="+mj-lt"/>
              </a:rPr>
              <a:t>open survey </a:t>
            </a:r>
            <a:br>
              <a:rPr lang="en-GB" i="0" baseline="0" dirty="0">
                <a:latin typeface="+mj-lt"/>
              </a:rPr>
            </a:br>
            <a:r>
              <a:rPr lang="en-GB" i="0" baseline="0" dirty="0">
                <a:latin typeface="+mj-lt"/>
              </a:rPr>
              <a:t>consultation workshop with our partners </a:t>
            </a:r>
            <a:endParaRPr lang="en-GB" dirty="0"/>
          </a:p>
        </p:txBody>
      </p:sp>
    </p:spTree>
    <p:extLst>
      <p:ext uri="{BB962C8B-B14F-4D97-AF65-F5344CB8AC3E}">
        <p14:creationId xmlns:p14="http://schemas.microsoft.com/office/powerpoint/2010/main" val="250742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03BE-9DF4-8B29-F65D-CC4E0F1FF559}"/>
              </a:ext>
            </a:extLst>
          </p:cNvPr>
          <p:cNvSpPr>
            <a:spLocks noGrp="1"/>
          </p:cNvSpPr>
          <p:nvPr>
            <p:ph type="title"/>
          </p:nvPr>
        </p:nvSpPr>
        <p:spPr>
          <a:xfrm>
            <a:off x="358774" y="342899"/>
            <a:ext cx="8373243" cy="2373313"/>
          </a:xfrm>
        </p:spPr>
        <p:txBody>
          <a:bodyPr vert="horz" lIns="0" tIns="0" rIns="0" bIns="0" rtlCol="0" anchor="t">
            <a:normAutofit/>
          </a:bodyPr>
          <a:lstStyle/>
          <a:p>
            <a:r>
              <a:rPr lang="en-GB" sz="2100"/>
              <a:t>Top Priority 1 – Sustainability: </a:t>
            </a:r>
            <a:br>
              <a:rPr lang="en-GB" sz="2100"/>
            </a:br>
            <a:r>
              <a:rPr lang="en-GB" sz="1800">
                <a:solidFill>
                  <a:schemeClr val="bg2">
                    <a:lumMod val="50000"/>
                  </a:schemeClr>
                </a:solidFill>
              </a:rPr>
              <a:t>Skills for identifying and applying enabling technologies for sustainable manufacturing </a:t>
            </a:r>
            <a:br>
              <a:rPr lang="en-GB" sz="2100"/>
            </a:br>
            <a:endParaRPr lang="en-GB" sz="2100"/>
          </a:p>
        </p:txBody>
      </p:sp>
      <p:graphicFrame>
        <p:nvGraphicFramePr>
          <p:cNvPr id="14" name="TextBox 3">
            <a:extLst>
              <a:ext uri="{FF2B5EF4-FFF2-40B4-BE49-F238E27FC236}">
                <a16:creationId xmlns:a16="http://schemas.microsoft.com/office/drawing/2014/main" id="{3B50409C-CCFB-564A-0EA6-ED7ACEEBFF99}"/>
              </a:ext>
            </a:extLst>
          </p:cNvPr>
          <p:cNvGraphicFramePr/>
          <p:nvPr>
            <p:extLst>
              <p:ext uri="{D42A27DB-BD31-4B8C-83A1-F6EECF244321}">
                <p14:modId xmlns:p14="http://schemas.microsoft.com/office/powerpoint/2010/main" val="500221995"/>
              </p:ext>
            </p:extLst>
          </p:nvPr>
        </p:nvGraphicFramePr>
        <p:xfrm>
          <a:off x="2627644" y="1220875"/>
          <a:ext cx="6157580" cy="305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3371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AC37-4AE3-F042-B378-2FDCAC9CFB7F}"/>
              </a:ext>
            </a:extLst>
          </p:cNvPr>
          <p:cNvSpPr>
            <a:spLocks noGrp="1"/>
          </p:cNvSpPr>
          <p:nvPr>
            <p:ph type="ctrTitle"/>
          </p:nvPr>
        </p:nvSpPr>
        <p:spPr>
          <a:xfrm>
            <a:off x="358775" y="1527175"/>
            <a:ext cx="8426449" cy="1296236"/>
          </a:xfrm>
        </p:spPr>
        <p:txBody>
          <a:bodyPr/>
          <a:lstStyle/>
          <a:p>
            <a:r>
              <a:rPr lang="en-GB" dirty="0"/>
              <a:t>EIT Manufacturing skilling and up-skilling</a:t>
            </a:r>
          </a:p>
        </p:txBody>
      </p:sp>
    </p:spTree>
    <p:extLst>
      <p:ext uri="{BB962C8B-B14F-4D97-AF65-F5344CB8AC3E}">
        <p14:creationId xmlns:p14="http://schemas.microsoft.com/office/powerpoint/2010/main" val="232242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344D-58DE-C29E-B1A6-C0D90659BC2B}"/>
              </a:ext>
            </a:extLst>
          </p:cNvPr>
          <p:cNvSpPr>
            <a:spLocks noGrp="1"/>
          </p:cNvSpPr>
          <p:nvPr>
            <p:ph type="title"/>
          </p:nvPr>
        </p:nvSpPr>
        <p:spPr/>
        <p:txBody>
          <a:bodyPr>
            <a:normAutofit/>
          </a:bodyPr>
          <a:lstStyle/>
          <a:p>
            <a:r>
              <a:rPr lang="en-US" sz="3200" b="1" i="1" cap="all" dirty="0">
                <a:solidFill>
                  <a:schemeClr val="tx1">
                    <a:lumMod val="25000"/>
                    <a:lumOff val="75000"/>
                  </a:schemeClr>
                </a:solidFill>
                <a:latin typeface="Calibri Light" panose="020F0302020204030204" pitchFamily="34" charset="0"/>
              </a:rPr>
              <a:t>GIRLS GO CIRCULAR</a:t>
            </a:r>
            <a:br>
              <a:rPr lang="en-US" dirty="0"/>
            </a:br>
            <a:r>
              <a:rPr lang="en-US" sz="1200" dirty="0"/>
              <a:t>in collaboration with the other Knowledge Innovation Communities</a:t>
            </a:r>
          </a:p>
        </p:txBody>
      </p:sp>
      <p:sp>
        <p:nvSpPr>
          <p:cNvPr id="4" name="Text Placeholder 3">
            <a:extLst>
              <a:ext uri="{FF2B5EF4-FFF2-40B4-BE49-F238E27FC236}">
                <a16:creationId xmlns:a16="http://schemas.microsoft.com/office/drawing/2014/main" id="{9E163B0C-7014-620B-87F1-65B57CC8CAA9}"/>
              </a:ext>
            </a:extLst>
          </p:cNvPr>
          <p:cNvSpPr>
            <a:spLocks noGrp="1"/>
          </p:cNvSpPr>
          <p:nvPr>
            <p:ph type="body" sz="half" idx="2"/>
          </p:nvPr>
        </p:nvSpPr>
        <p:spPr/>
        <p:txBody>
          <a:bodyPr/>
          <a:lstStyle/>
          <a:p>
            <a:r>
              <a:rPr lang="en-US" b="1" dirty="0"/>
              <a:t>26000+ </a:t>
            </a:r>
            <a:r>
              <a:rPr lang="en-US" dirty="0"/>
              <a:t>girls empowered</a:t>
            </a:r>
          </a:p>
          <a:p>
            <a:r>
              <a:rPr lang="en-US" dirty="0"/>
              <a:t>1000+ Schools supported</a:t>
            </a:r>
          </a:p>
          <a:p>
            <a:r>
              <a:rPr lang="en-US" dirty="0"/>
              <a:t>13 modules developed</a:t>
            </a:r>
          </a:p>
          <a:p>
            <a:r>
              <a:rPr lang="en-US" dirty="0"/>
              <a:t>16 languages available</a:t>
            </a:r>
          </a:p>
        </p:txBody>
      </p:sp>
      <p:sp>
        <p:nvSpPr>
          <p:cNvPr id="3" name="Content Placeholder 2">
            <a:extLst>
              <a:ext uri="{FF2B5EF4-FFF2-40B4-BE49-F238E27FC236}">
                <a16:creationId xmlns:a16="http://schemas.microsoft.com/office/drawing/2014/main" id="{CFCC3531-4C84-4288-B701-4725D7D720B6}"/>
              </a:ext>
            </a:extLst>
          </p:cNvPr>
          <p:cNvSpPr>
            <a:spLocks noGrp="1"/>
          </p:cNvSpPr>
          <p:nvPr>
            <p:ph idx="1"/>
          </p:nvPr>
        </p:nvSpPr>
        <p:spPr>
          <a:xfrm>
            <a:off x="3276600" y="342899"/>
            <a:ext cx="5508625" cy="3970916"/>
          </a:xfrm>
        </p:spPr>
        <p:txBody>
          <a:bodyPr/>
          <a:lstStyle/>
          <a:p>
            <a:pPr marL="0" indent="0">
              <a:buNone/>
            </a:pPr>
            <a:r>
              <a:rPr lang="en-US" dirty="0">
                <a:solidFill>
                  <a:srgbClr val="666666"/>
                </a:solidFill>
                <a:latin typeface="Calibri Light" panose="020F0302020204030204" pitchFamily="34" charset="0"/>
                <a:cs typeface="Calibri Light" panose="020F0302020204030204" pitchFamily="34" charset="0"/>
              </a:rPr>
              <a:t>T</a:t>
            </a:r>
            <a:r>
              <a:rPr lang="en-US" b="0" i="0" dirty="0">
                <a:solidFill>
                  <a:srgbClr val="666666"/>
                </a:solidFill>
                <a:effectLst/>
                <a:latin typeface="Calibri Light" panose="020F0302020204030204" pitchFamily="34" charset="0"/>
                <a:cs typeface="Calibri Light" panose="020F0302020204030204" pitchFamily="34" charset="0"/>
              </a:rPr>
              <a:t>he Girls Go Circular project is doing its share in contributing to </a:t>
            </a:r>
            <a:r>
              <a:rPr lang="en-US" dirty="0">
                <a:solidFill>
                  <a:srgbClr val="666666"/>
                </a:solidFill>
                <a:latin typeface="Calibri Light" panose="020F0302020204030204" pitchFamily="34" charset="0"/>
                <a:cs typeface="Calibri Light" panose="020F0302020204030204" pitchFamily="34" charset="0"/>
              </a:rPr>
              <a:t>reducing the digital gender gap by </a:t>
            </a:r>
            <a:r>
              <a:rPr lang="en-US" sz="3200" b="1" dirty="0">
                <a:solidFill>
                  <a:srgbClr val="666666"/>
                </a:solidFill>
                <a:latin typeface="Calibri Light" panose="020F0302020204030204" pitchFamily="34" charset="0"/>
                <a:cs typeface="Calibri Light" panose="020F0302020204030204" pitchFamily="34" charset="0"/>
              </a:rPr>
              <a:t>empowering </a:t>
            </a:r>
            <a:r>
              <a:rPr lang="en-US" sz="3200" b="1" i="0" dirty="0">
                <a:solidFill>
                  <a:srgbClr val="666666"/>
                </a:solidFill>
                <a:effectLst/>
                <a:latin typeface="Calibri Light" panose="020F0302020204030204" pitchFamily="34" charset="0"/>
                <a:cs typeface="Calibri Light" panose="020F0302020204030204" pitchFamily="34" charset="0"/>
              </a:rPr>
              <a:t>girls </a:t>
            </a:r>
            <a:r>
              <a:rPr lang="en-US" b="0" i="0" dirty="0">
                <a:solidFill>
                  <a:srgbClr val="666666"/>
                </a:solidFill>
                <a:effectLst/>
                <a:latin typeface="Calibri Light" panose="020F0302020204030204" pitchFamily="34" charset="0"/>
                <a:cs typeface="Calibri Light" panose="020F0302020204030204" pitchFamily="34" charset="0"/>
              </a:rPr>
              <a:t>aged 14-19 in Europe to develop their </a:t>
            </a:r>
            <a:r>
              <a:rPr lang="en-US" sz="3200" b="0" i="0" dirty="0">
                <a:solidFill>
                  <a:srgbClr val="666666"/>
                </a:solidFill>
                <a:effectLst/>
                <a:latin typeface="Calibri Light" panose="020F0302020204030204" pitchFamily="34" charset="0"/>
                <a:cs typeface="Calibri Light" panose="020F0302020204030204" pitchFamily="34" charset="0"/>
              </a:rPr>
              <a:t>digital</a:t>
            </a:r>
            <a:r>
              <a:rPr lang="en-US" b="0" i="0" dirty="0">
                <a:solidFill>
                  <a:srgbClr val="666666"/>
                </a:solidFill>
                <a:effectLst/>
                <a:latin typeface="Calibri Light" panose="020F0302020204030204" pitchFamily="34" charset="0"/>
                <a:cs typeface="Calibri Light" panose="020F0302020204030204" pitchFamily="34" charset="0"/>
              </a:rPr>
              <a:t> and </a:t>
            </a:r>
            <a:r>
              <a:rPr lang="en-US" sz="3200" b="0" i="0" dirty="0">
                <a:solidFill>
                  <a:srgbClr val="666666"/>
                </a:solidFill>
                <a:effectLst/>
                <a:latin typeface="Calibri Light" panose="020F0302020204030204" pitchFamily="34" charset="0"/>
                <a:cs typeface="Calibri Light" panose="020F0302020204030204" pitchFamily="34" charset="0"/>
              </a:rPr>
              <a:t>entrepreneurial competencies </a:t>
            </a:r>
            <a:r>
              <a:rPr lang="en-US" b="0" i="0" dirty="0">
                <a:solidFill>
                  <a:srgbClr val="666666"/>
                </a:solidFill>
                <a:effectLst/>
                <a:latin typeface="Calibri Light" panose="020F0302020204030204" pitchFamily="34" charset="0"/>
                <a:cs typeface="Calibri Light" panose="020F0302020204030204" pitchFamily="34" charset="0"/>
              </a:rPr>
              <a:t>while acquiring knowledge on the </a:t>
            </a:r>
            <a:r>
              <a:rPr lang="en-US" sz="3200" b="1" i="0" dirty="0">
                <a:solidFill>
                  <a:srgbClr val="666666"/>
                </a:solidFill>
                <a:effectLst/>
                <a:latin typeface="Calibri Light" panose="020F0302020204030204" pitchFamily="34" charset="0"/>
                <a:cs typeface="Calibri Light" panose="020F0302020204030204" pitchFamily="34" charset="0"/>
              </a:rPr>
              <a:t>circular economy. </a:t>
            </a:r>
            <a:endParaRPr lang="en-US" sz="3200" b="1" dirty="0">
              <a:latin typeface="Calibri Light" panose="020F0302020204030204" pitchFamily="34" charset="0"/>
              <a:cs typeface="Calibri Light" panose="020F0302020204030204" pitchFamily="34" charset="0"/>
            </a:endParaRPr>
          </a:p>
        </p:txBody>
      </p:sp>
      <p:pic>
        <p:nvPicPr>
          <p:cNvPr id="1026" name="Picture 2">
            <a:extLst>
              <a:ext uri="{FF2B5EF4-FFF2-40B4-BE49-F238E27FC236}">
                <a16:creationId xmlns:a16="http://schemas.microsoft.com/office/drawing/2014/main" id="{C942D45D-8239-A37F-04A4-3C60C0BE9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659341"/>
            <a:ext cx="2524125" cy="145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41137"/>
      </p:ext>
    </p:extLst>
  </p:cSld>
  <p:clrMapOvr>
    <a:masterClrMapping/>
  </p:clrMapOvr>
</p:sld>
</file>

<file path=ppt/theme/theme1.xml><?xml version="1.0" encoding="utf-8"?>
<a:theme xmlns:a="http://schemas.openxmlformats.org/drawingml/2006/main" name="EIT Manufacturing - Front slide">
  <a:themeElements>
    <a:clrScheme name="EIT Manufacturing">
      <a:dk1>
        <a:srgbClr val="031241"/>
      </a:dk1>
      <a:lt1>
        <a:srgbClr val="FFFFFF"/>
      </a:lt1>
      <a:dk2>
        <a:srgbClr val="034EA2"/>
      </a:dk2>
      <a:lt2>
        <a:srgbClr val="E7E6E6"/>
      </a:lt2>
      <a:accent1>
        <a:srgbClr val="CD154F"/>
      </a:accent1>
      <a:accent2>
        <a:srgbClr val="6BB745"/>
      </a:accent2>
      <a:accent3>
        <a:srgbClr val="73C3EE"/>
      </a:accent3>
      <a:accent4>
        <a:srgbClr val="FDCD15"/>
      </a:accent4>
      <a:accent5>
        <a:srgbClr val="00AFAA"/>
      </a:accent5>
      <a:accent6>
        <a:srgbClr val="989898"/>
      </a:accent6>
      <a:hlink>
        <a:srgbClr val="024DA1"/>
      </a:hlink>
      <a:folHlink>
        <a:srgbClr val="CC15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FUNDED PPT" id="{1EF28F27-9A5F-4604-A75F-383C6F18D51C}" vid="{8AB96DA0-B654-4F81-AD4E-C68FDE9D77F6}"/>
    </a:ext>
  </a:extLst>
</a:theme>
</file>

<file path=ppt/theme/theme2.xml><?xml version="1.0" encoding="utf-8"?>
<a:theme xmlns:a="http://schemas.openxmlformats.org/drawingml/2006/main" name="EIT Manufacturing - Content">
  <a:themeElements>
    <a:clrScheme name="EIT Manufacturing 1">
      <a:dk1>
        <a:srgbClr val="031241"/>
      </a:dk1>
      <a:lt1>
        <a:srgbClr val="FFFFFF"/>
      </a:lt1>
      <a:dk2>
        <a:srgbClr val="034EA2"/>
      </a:dk2>
      <a:lt2>
        <a:srgbClr val="E7E6E6"/>
      </a:lt2>
      <a:accent1>
        <a:srgbClr val="024DA1"/>
      </a:accent1>
      <a:accent2>
        <a:srgbClr val="CC154F"/>
      </a:accent2>
      <a:accent3>
        <a:srgbClr val="6AB645"/>
      </a:accent3>
      <a:accent4>
        <a:srgbClr val="73C3ED"/>
      </a:accent4>
      <a:accent5>
        <a:srgbClr val="FCCC15"/>
      </a:accent5>
      <a:accent6>
        <a:srgbClr val="00AEAA"/>
      </a:accent6>
      <a:hlink>
        <a:srgbClr val="024DA1"/>
      </a:hlink>
      <a:folHlink>
        <a:srgbClr val="CC15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FUNDED PPT" id="{1EF28F27-9A5F-4604-A75F-383C6F18D51C}" vid="{7CC4359C-1439-4007-AAF6-F9CC7010A187}"/>
    </a:ext>
  </a:extLst>
</a:theme>
</file>

<file path=ppt/theme/theme3.xml><?xml version="1.0" encoding="utf-8"?>
<a:theme xmlns:a="http://schemas.openxmlformats.org/drawingml/2006/main" name="EIT Manufacturing - Immersive">
  <a:themeElements>
    <a:clrScheme name="EIT Manufacturing">
      <a:dk1>
        <a:srgbClr val="031241"/>
      </a:dk1>
      <a:lt1>
        <a:srgbClr val="FFFFFF"/>
      </a:lt1>
      <a:dk2>
        <a:srgbClr val="034EA2"/>
      </a:dk2>
      <a:lt2>
        <a:srgbClr val="E7E6E6"/>
      </a:lt2>
      <a:accent1>
        <a:srgbClr val="CD154F"/>
      </a:accent1>
      <a:accent2>
        <a:srgbClr val="6BB745"/>
      </a:accent2>
      <a:accent3>
        <a:srgbClr val="73C3EE"/>
      </a:accent3>
      <a:accent4>
        <a:srgbClr val="FDCD15"/>
      </a:accent4>
      <a:accent5>
        <a:srgbClr val="00AFAA"/>
      </a:accent5>
      <a:accent6>
        <a:srgbClr val="989898"/>
      </a:accent6>
      <a:hlink>
        <a:srgbClr val="024DA1"/>
      </a:hlink>
      <a:folHlink>
        <a:srgbClr val="CC15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FUNDED PPT" id="{1EF28F27-9A5F-4604-A75F-383C6F18D51C}" vid="{E0B16F01-0F93-4875-8B93-36B4E6BC7FB6}"/>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FFCE9EC7763B408FC6999CA90D7E27" ma:contentTypeVersion="16" ma:contentTypeDescription="Crée un document." ma:contentTypeScope="" ma:versionID="a858e74e871c82a26d583a0ebc58d939">
  <xsd:schema xmlns:xsd="http://www.w3.org/2001/XMLSchema" xmlns:xs="http://www.w3.org/2001/XMLSchema" xmlns:p="http://schemas.microsoft.com/office/2006/metadata/properties" xmlns:ns2="a298bec7-09f2-41a5-a3b8-e03b1bfcd09b" xmlns:ns3="2adc642b-42d3-4bfd-86ca-a3033b4d6c49" targetNamespace="http://schemas.microsoft.com/office/2006/metadata/properties" ma:root="true" ma:fieldsID="c835f39bdfcb7f02e30295dcd0a6bf53" ns2:_="" ns3:_="">
    <xsd:import namespace="a298bec7-09f2-41a5-a3b8-e03b1bfcd09b"/>
    <xsd:import namespace="2adc642b-42d3-4bfd-86ca-a3033b4d6c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98bec7-09f2-41a5-a3b8-e03b1bfcd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bbe93e7-e358-4748-ad97-11b089c9bc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dc642b-42d3-4bfd-86ca-a3033b4d6c4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568ee614-1348-400d-b982-ecf4e4b7c001}" ma:internalName="TaxCatchAll" ma:showField="CatchAllData" ma:web="2adc642b-42d3-4bfd-86ca-a3033b4d6c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adc642b-42d3-4bfd-86ca-a3033b4d6c49" xsi:nil="true"/>
    <lcf76f155ced4ddcb4097134ff3c332f xmlns="a298bec7-09f2-41a5-a3b8-e03b1bfcd09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147D73-2ADA-47B0-8FEF-0F6D6C038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98bec7-09f2-41a5-a3b8-e03b1bfcd09b"/>
    <ds:schemaRef ds:uri="2adc642b-42d3-4bfd-86ca-a3033b4d6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05BCB0-C3D9-4398-9269-9C3F45A1E0AA}">
  <ds:schemaRefs>
    <ds:schemaRef ds:uri="http://schemas.microsoft.com/sharepoint/v3/contenttype/forms"/>
  </ds:schemaRefs>
</ds:datastoreItem>
</file>

<file path=customXml/itemProps3.xml><?xml version="1.0" encoding="utf-8"?>
<ds:datastoreItem xmlns:ds="http://schemas.openxmlformats.org/officeDocument/2006/customXml" ds:itemID="{79EF07E4-9CCF-4A17-AAF1-20140D657BEC}">
  <ds:schemaRefs>
    <ds:schemaRef ds:uri="2adc642b-42d3-4bfd-86ca-a3033b4d6c49"/>
    <ds:schemaRef ds:uri="a298bec7-09f2-41a5-a3b8-e03b1bfcd0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 presentation template</Template>
  <TotalTime>0</TotalTime>
  <Words>997</Words>
  <Application>Microsoft Office PowerPoint</Application>
  <PresentationFormat>On-screen Show (16:9)</PresentationFormat>
  <Paragraphs>111</Paragraphs>
  <Slides>15</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Calibri Light</vt:lpstr>
      <vt:lpstr>Wingdings</vt:lpstr>
      <vt:lpstr>EIT Manufacturing - Front slide</vt:lpstr>
      <vt:lpstr>EIT Manufacturing - Content</vt:lpstr>
      <vt:lpstr>EIT Manufacturing - Immersive</vt:lpstr>
      <vt:lpstr>Skilling and upskilling to enable the green transition </vt:lpstr>
      <vt:lpstr>Overview</vt:lpstr>
      <vt:lpstr>PowerPoint Presentation</vt:lpstr>
      <vt:lpstr>Megatrends driving business transformation</vt:lpstr>
      <vt:lpstr>PowerPoint Presentation</vt:lpstr>
      <vt:lpstr>Manufacturing Community Consultation open survey  consultation workshop with our partners </vt:lpstr>
      <vt:lpstr>Top Priority 1 – Sustainability:  Skills for identifying and applying enabling technologies for sustainable manufacturing  </vt:lpstr>
      <vt:lpstr>EIT Manufacturing skilling and up-skilling</vt:lpstr>
      <vt:lpstr>GIRLS GO CIRCULAR in collaboration with the other Knowledge Innovation Communities</vt:lpstr>
      <vt:lpstr>LEARN 4.0: the sustainable path toward industry 4.0 </vt:lpstr>
      <vt:lpstr>Infinity: Circular competences to foster manufacturing innovation </vt:lpstr>
      <vt:lpstr>Infinity: Circular competences to foster manufacturing innovation </vt:lpstr>
      <vt:lpstr>LRM: Lean remanufacturing </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Igniting Innovation &amp; Entrepreneurship through skills development:   Education Calls for Proposals</dc:title>
  <dc:subject/>
  <dc:creator>Carolina TORREGROSA GALLO</dc:creator>
  <cp:keywords/>
  <dc:description/>
  <cp:lastModifiedBy>Paola FANTINI</cp:lastModifiedBy>
  <cp:revision>5</cp:revision>
  <dcterms:created xsi:type="dcterms:W3CDTF">2023-04-20T13:57:54Z</dcterms:created>
  <dcterms:modified xsi:type="dcterms:W3CDTF">2023-06-05T15:55:23Z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0x0101006AFFCE9EC7763B408FC6999CA90D7E27</vt:lpwstr>
  </property>
  <property fmtid="{D5CDD505-2E9C-101B-9397-08002B2CF9AE}" pid="3" name="MediaServiceImageTags">
    <vt:lpwstr/>
  </property>
</Properties>
</file>