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1" r:id="rId2"/>
    <p:sldId id="273" r:id="rId3"/>
    <p:sldId id="270" r:id="rId4"/>
    <p:sldId id="274" r:id="rId5"/>
    <p:sldId id="277" r:id="rId6"/>
    <p:sldId id="275" r:id="rId7"/>
    <p:sldId id="276" r:id="rId8"/>
  </p:sldIdLst>
  <p:sldSz cx="18288000" cy="10287000"/>
  <p:notesSz cx="18288000" cy="10287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25" d="100"/>
          <a:sy n="25" d="100"/>
        </p:scale>
        <p:origin x="1740" y="52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6406831" y="731103"/>
            <a:ext cx="5474338" cy="830997"/>
          </a:xfrm>
        </p:spPr>
        <p:txBody>
          <a:bodyPr lIns="0" tIns="0" rIns="0" bIns="0"/>
          <a:lstStyle>
            <a:lvl1pPr algn="ctr">
              <a:defRPr sz="5400" b="1" i="0">
                <a:solidFill>
                  <a:schemeClr val="accent1">
                    <a:lumMod val="50000"/>
                  </a:schemeClr>
                </a:solidFill>
                <a:latin typeface="Niramit Bold" panose="00000800000000000000" pitchFamily="2" charset="-34"/>
                <a:cs typeface="Niramit Bold" panose="00000800000000000000" pitchFamily="2" charset="-34"/>
              </a:defRPr>
            </a:lvl1pPr>
          </a:lstStyle>
          <a:p>
            <a:r>
              <a:rPr lang="fr-BE" dirty="0"/>
              <a:t>ADD TITLE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1219200" y="2663097"/>
            <a:ext cx="16484959" cy="5935979"/>
          </a:xfrm>
        </p:spPr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r>
              <a:rPr lang="fr-BE" dirty="0" err="1"/>
              <a:t>Text</a:t>
            </a:r>
            <a:r>
              <a:rPr lang="fr-BE" dirty="0"/>
              <a:t> </a:t>
            </a:r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276999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BE" dirty="0"/>
              <a:t>www.cecimo.eu</a:t>
            </a:r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2BDB4A5-246B-8987-A621-6C729965A6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800" y="-80103"/>
            <a:ext cx="2743200" cy="2743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3248025"/>
          </a:xfrm>
          <a:custGeom>
            <a:avLst/>
            <a:gdLst/>
            <a:ahLst/>
            <a:cxnLst/>
            <a:rect l="l" t="t" r="r" b="b"/>
            <a:pathLst>
              <a:path w="9144000" h="3248025">
                <a:moveTo>
                  <a:pt x="9143999" y="3248024"/>
                </a:moveTo>
                <a:lnTo>
                  <a:pt x="0" y="3248024"/>
                </a:lnTo>
                <a:lnTo>
                  <a:pt x="0" y="0"/>
                </a:lnTo>
                <a:lnTo>
                  <a:pt x="9143999" y="0"/>
                </a:lnTo>
                <a:lnTo>
                  <a:pt x="9143999" y="3248024"/>
                </a:lnTo>
                <a:close/>
              </a:path>
            </a:pathLst>
          </a:custGeom>
          <a:solidFill>
            <a:srgbClr val="2336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5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5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7999" cy="1028699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9144000" y="4753992"/>
            <a:ext cx="9144000" cy="5534025"/>
          </a:xfrm>
          <a:custGeom>
            <a:avLst/>
            <a:gdLst/>
            <a:ahLst/>
            <a:cxnLst/>
            <a:rect l="l" t="t" r="r" b="b"/>
            <a:pathLst>
              <a:path w="9144000" h="5534025">
                <a:moveTo>
                  <a:pt x="9143999" y="5534024"/>
                </a:moveTo>
                <a:lnTo>
                  <a:pt x="0" y="5534024"/>
                </a:lnTo>
                <a:lnTo>
                  <a:pt x="0" y="0"/>
                </a:lnTo>
                <a:lnTo>
                  <a:pt x="9143999" y="0"/>
                </a:lnTo>
                <a:lnTo>
                  <a:pt x="9143999" y="5534024"/>
                </a:lnTo>
                <a:close/>
              </a:path>
            </a:pathLst>
          </a:custGeom>
          <a:solidFill>
            <a:srgbClr val="2336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7068598" y="9258321"/>
            <a:ext cx="1219200" cy="1028700"/>
          </a:xfrm>
          <a:custGeom>
            <a:avLst/>
            <a:gdLst/>
            <a:ahLst/>
            <a:cxnLst/>
            <a:rect l="l" t="t" r="r" b="b"/>
            <a:pathLst>
              <a:path w="1219200" h="1028700">
                <a:moveTo>
                  <a:pt x="1219199" y="1028656"/>
                </a:moveTo>
                <a:lnTo>
                  <a:pt x="0" y="1028656"/>
                </a:lnTo>
                <a:lnTo>
                  <a:pt x="0" y="0"/>
                </a:lnTo>
                <a:lnTo>
                  <a:pt x="1219199" y="0"/>
                </a:lnTo>
                <a:lnTo>
                  <a:pt x="1219199" y="1028656"/>
                </a:lnTo>
                <a:close/>
              </a:path>
            </a:pathLst>
          </a:custGeom>
          <a:solidFill>
            <a:srgbClr val="FFB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7466443" y="9621762"/>
            <a:ext cx="419100" cy="289560"/>
          </a:xfrm>
          <a:custGeom>
            <a:avLst/>
            <a:gdLst/>
            <a:ahLst/>
            <a:cxnLst/>
            <a:rect l="l" t="t" r="r" b="b"/>
            <a:pathLst>
              <a:path w="419100" h="289559">
                <a:moveTo>
                  <a:pt x="252099" y="289037"/>
                </a:moveTo>
                <a:lnTo>
                  <a:pt x="244789" y="289037"/>
                </a:lnTo>
                <a:lnTo>
                  <a:pt x="240853" y="287350"/>
                </a:lnTo>
                <a:lnTo>
                  <a:pt x="232981" y="277791"/>
                </a:lnTo>
                <a:lnTo>
                  <a:pt x="234105" y="269356"/>
                </a:lnTo>
                <a:lnTo>
                  <a:pt x="239728" y="264295"/>
                </a:lnTo>
                <a:lnTo>
                  <a:pt x="365119" y="159139"/>
                </a:lnTo>
                <a:lnTo>
                  <a:pt x="6185" y="159139"/>
                </a:lnTo>
                <a:lnTo>
                  <a:pt x="0" y="152953"/>
                </a:lnTo>
                <a:lnTo>
                  <a:pt x="0" y="137208"/>
                </a:lnTo>
                <a:lnTo>
                  <a:pt x="6185" y="131023"/>
                </a:lnTo>
                <a:lnTo>
                  <a:pt x="364557" y="131023"/>
                </a:lnTo>
                <a:lnTo>
                  <a:pt x="239728" y="26429"/>
                </a:lnTo>
                <a:lnTo>
                  <a:pt x="234105" y="21368"/>
                </a:lnTo>
                <a:lnTo>
                  <a:pt x="232981" y="12371"/>
                </a:lnTo>
                <a:lnTo>
                  <a:pt x="243102" y="1124"/>
                </a:lnTo>
                <a:lnTo>
                  <a:pt x="252099" y="0"/>
                </a:lnTo>
                <a:lnTo>
                  <a:pt x="257722" y="5060"/>
                </a:lnTo>
                <a:lnTo>
                  <a:pt x="408416" y="131585"/>
                </a:lnTo>
                <a:lnTo>
                  <a:pt x="414601" y="132710"/>
                </a:lnTo>
                <a:lnTo>
                  <a:pt x="419099" y="138895"/>
                </a:lnTo>
                <a:lnTo>
                  <a:pt x="419099" y="152391"/>
                </a:lnTo>
                <a:lnTo>
                  <a:pt x="414601" y="158014"/>
                </a:lnTo>
                <a:lnTo>
                  <a:pt x="408416" y="159139"/>
                </a:lnTo>
                <a:lnTo>
                  <a:pt x="257722" y="285663"/>
                </a:lnTo>
                <a:lnTo>
                  <a:pt x="254910" y="287913"/>
                </a:lnTo>
                <a:lnTo>
                  <a:pt x="252099" y="289037"/>
                </a:lnTo>
                <a:close/>
              </a:path>
            </a:pathLst>
          </a:custGeom>
          <a:solidFill>
            <a:srgbClr val="2424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0164647" y="7252730"/>
            <a:ext cx="1590675" cy="31750"/>
          </a:xfrm>
          <a:custGeom>
            <a:avLst/>
            <a:gdLst/>
            <a:ahLst/>
            <a:cxnLst/>
            <a:rect l="l" t="t" r="r" b="b"/>
            <a:pathLst>
              <a:path w="1590675" h="31750">
                <a:moveTo>
                  <a:pt x="1590221" y="31432"/>
                </a:moveTo>
                <a:lnTo>
                  <a:pt x="0" y="31432"/>
                </a:lnTo>
                <a:lnTo>
                  <a:pt x="0" y="0"/>
                </a:lnTo>
                <a:lnTo>
                  <a:pt x="1461542" y="0"/>
                </a:lnTo>
                <a:lnTo>
                  <a:pt x="1590221" y="0"/>
                </a:lnTo>
                <a:lnTo>
                  <a:pt x="1590221" y="31432"/>
                </a:lnTo>
                <a:close/>
              </a:path>
            </a:pathLst>
          </a:custGeom>
          <a:solidFill>
            <a:srgbClr val="FFB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28700" y="1028700"/>
            <a:ext cx="6496049" cy="159067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06830" y="278863"/>
            <a:ext cx="5474338" cy="7181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55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01520" y="3765144"/>
            <a:ext cx="16484959" cy="30022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hyperlink" Target="http://www.cecimo.eu/" TargetMode="External"/><Relationship Id="rId2" Type="http://schemas.openxmlformats.org/officeDocument/2006/relationships/hyperlink" Target="mailto:anna.pomortseva@cecimo.e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damir.glas@cecimo.eu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4746E2-C3A4-9767-9AC4-1B62D6A981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D6BC13-E226-84E6-4B53-8167455F69A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52400" y="80855"/>
            <a:ext cx="18440400" cy="103727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D05D1F-74FC-7153-3979-7775C0BE5292}"/>
              </a:ext>
            </a:extLst>
          </p:cNvPr>
          <p:cNvSpPr txBox="1"/>
          <p:nvPr/>
        </p:nvSpPr>
        <p:spPr>
          <a:xfrm>
            <a:off x="2171700" y="4197310"/>
            <a:ext cx="1394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5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APPLICATION PROCESS– STEP 1</a:t>
            </a:r>
            <a:endParaRPr lang="LID4096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164AA8-DD14-3185-68C6-30C456DEACB7}"/>
              </a:ext>
            </a:extLst>
          </p:cNvPr>
          <p:cNvSpPr txBox="1"/>
          <p:nvPr/>
        </p:nvSpPr>
        <p:spPr>
          <a:xfrm>
            <a:off x="2156460" y="5267217"/>
            <a:ext cx="1424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8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Please</a:t>
            </a:r>
            <a:r>
              <a:rPr lang="fr-BE" sz="28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BE" sz="28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fill</a:t>
            </a:r>
            <a:r>
              <a:rPr lang="fr-BE" sz="28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the slides </a:t>
            </a:r>
            <a:r>
              <a:rPr lang="fr-BE" sz="28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below</a:t>
            </a:r>
            <a:r>
              <a:rPr lang="fr-BE" sz="28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BE" sz="28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with</a:t>
            </a:r>
            <a:r>
              <a:rPr lang="fr-BE" sz="28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the </a:t>
            </a:r>
            <a:r>
              <a:rPr lang="fr-BE" sz="28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required</a:t>
            </a:r>
            <a:r>
              <a:rPr lang="fr-BE" sz="28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information in </a:t>
            </a:r>
            <a:r>
              <a:rPr lang="fr-BE" sz="28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order</a:t>
            </a:r>
            <a:r>
              <a:rPr lang="fr-BE" sz="28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 </a:t>
            </a:r>
            <a:r>
              <a:rPr lang="fr-BE" sz="28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</a:t>
            </a:r>
            <a:r>
              <a:rPr lang="fr-BE" sz="28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BE" sz="28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considered</a:t>
            </a:r>
            <a:r>
              <a:rPr lang="fr-BE" sz="28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for MTI Awards 2025. </a:t>
            </a:r>
            <a:endParaRPr lang="LID4096" sz="28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65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A3ADA-99A7-DA49-0D54-EE4B0EDC8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7815" y="856927"/>
            <a:ext cx="10052369" cy="738664"/>
          </a:xfrm>
        </p:spPr>
        <p:txBody>
          <a:bodyPr/>
          <a:lstStyle/>
          <a:p>
            <a:r>
              <a:rPr lang="en-GB" sz="4800" b="1" i="0" dirty="0">
                <a:solidFill>
                  <a:srgbClr val="012858"/>
                </a:solidFill>
                <a:effectLst/>
                <a:latin typeface="Open Sans" panose="020B0606030504020204" pitchFamily="34" charset="0"/>
              </a:rPr>
              <a:t>1.Project Specifications</a:t>
            </a:r>
            <a:endParaRPr lang="LID4096" sz="4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D44F6C-E441-E7AB-7AEC-15636BDC17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A5483E-5ADC-FE22-7262-812C10A9774B}"/>
              </a:ext>
            </a:extLst>
          </p:cNvPr>
          <p:cNvSpPr txBox="1"/>
          <p:nvPr/>
        </p:nvSpPr>
        <p:spPr>
          <a:xfrm>
            <a:off x="3441879" y="1946591"/>
            <a:ext cx="1203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i="0" dirty="0">
                <a:solidFill>
                  <a:srgbClr val="002E62"/>
                </a:solidFill>
                <a:effectLst/>
                <a:latin typeface="Open Sans" panose="020B0606030504020204" pitchFamily="34" charset="0"/>
              </a:rPr>
              <a:t>Tell us more about your project and why </a:t>
            </a:r>
            <a:r>
              <a:rPr lang="en-US" sz="2000" dirty="0">
                <a:solidFill>
                  <a:srgbClr val="002E62"/>
                </a:solidFill>
                <a:latin typeface="Open Sans" panose="020B0606030504020204" pitchFamily="34" charset="0"/>
              </a:rPr>
              <a:t>you think it should win this competition. </a:t>
            </a:r>
            <a:r>
              <a:rPr lang="en-US" sz="2000" b="0" i="0" dirty="0">
                <a:solidFill>
                  <a:srgbClr val="002E62"/>
                </a:solidFill>
                <a:effectLst/>
                <a:latin typeface="Open Sans" panose="020B0606030504020204" pitchFamily="34" charset="0"/>
              </a:rPr>
              <a:t>Outline features, functionality, and performance criteria that </a:t>
            </a:r>
            <a:r>
              <a:rPr lang="en-US" sz="2000" dirty="0">
                <a:solidFill>
                  <a:srgbClr val="002E62"/>
                </a:solidFill>
                <a:latin typeface="Open Sans" panose="020B0606030504020204" pitchFamily="34" charset="0"/>
              </a:rPr>
              <a:t>your </a:t>
            </a:r>
            <a:r>
              <a:rPr lang="en-US" sz="2000" b="0" i="0" dirty="0">
                <a:solidFill>
                  <a:srgbClr val="002E62"/>
                </a:solidFill>
                <a:effectLst/>
                <a:latin typeface="Open Sans" panose="020B0606030504020204" pitchFamily="34" charset="0"/>
              </a:rPr>
              <a:t>project meets. (10 points) </a:t>
            </a:r>
            <a:endParaRPr lang="LID4096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9BD323-A604-28D7-1828-6A1AA221E125}"/>
              </a:ext>
            </a:extLst>
          </p:cNvPr>
          <p:cNvSpPr txBox="1"/>
          <p:nvPr/>
        </p:nvSpPr>
        <p:spPr>
          <a:xfrm>
            <a:off x="5943599" y="1378234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i="1" dirty="0">
                <a:solidFill>
                  <a:schemeClr val="accent1">
                    <a:lumMod val="75000"/>
                  </a:schemeClr>
                </a:solidFill>
              </a:rPr>
              <a:t>Up to 2 slides</a:t>
            </a:r>
            <a:endParaRPr lang="LID4096" sz="28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224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A3ADA-99A7-DA49-0D54-EE4B0EDC8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7815" y="856927"/>
            <a:ext cx="10052369" cy="738664"/>
          </a:xfrm>
        </p:spPr>
        <p:txBody>
          <a:bodyPr/>
          <a:lstStyle/>
          <a:p>
            <a:r>
              <a:rPr lang="en-GB" sz="4800" dirty="0">
                <a:solidFill>
                  <a:srgbClr val="012858"/>
                </a:solidFill>
                <a:latin typeface="Open Sans" panose="020B0606030504020204" pitchFamily="34" charset="0"/>
              </a:rPr>
              <a:t>2</a:t>
            </a:r>
            <a:r>
              <a:rPr lang="en-GB" sz="4800" b="1" i="0" dirty="0">
                <a:solidFill>
                  <a:srgbClr val="012858"/>
                </a:solidFill>
                <a:effectLst/>
                <a:latin typeface="Open Sans" panose="020B0606030504020204" pitchFamily="34" charset="0"/>
              </a:rPr>
              <a:t>.Uniqueness of proposal</a:t>
            </a:r>
            <a:endParaRPr lang="LID4096" sz="4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D44F6C-E441-E7AB-7AEC-15636BDC17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A5483E-5ADC-FE22-7262-812C10A9774B}"/>
              </a:ext>
            </a:extLst>
          </p:cNvPr>
          <p:cNvSpPr txBox="1"/>
          <p:nvPr/>
        </p:nvSpPr>
        <p:spPr>
          <a:xfrm>
            <a:off x="3441879" y="1955211"/>
            <a:ext cx="1203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i="0" dirty="0">
                <a:solidFill>
                  <a:srgbClr val="002E62"/>
                </a:solidFill>
                <a:effectLst/>
                <a:latin typeface="Open Sans" panose="020B0606030504020204" pitchFamily="34" charset="0"/>
              </a:rPr>
              <a:t>In a few words, try to evaluate the originality and innovation of your project. How does it stand out from the crowd? (5 points)</a:t>
            </a:r>
            <a:endParaRPr lang="LID4096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DC07BF-DD72-F230-0B16-770678B0DC4C}"/>
              </a:ext>
            </a:extLst>
          </p:cNvPr>
          <p:cNvSpPr txBox="1"/>
          <p:nvPr/>
        </p:nvSpPr>
        <p:spPr>
          <a:xfrm>
            <a:off x="5943599" y="1378234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i="1" dirty="0">
                <a:solidFill>
                  <a:schemeClr val="accent1">
                    <a:lumMod val="75000"/>
                  </a:schemeClr>
                </a:solidFill>
              </a:rPr>
              <a:t>Up to 3 slides</a:t>
            </a:r>
            <a:endParaRPr lang="LID4096" sz="28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215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A3ADA-99A7-DA49-0D54-EE4B0EDC8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0" y="931213"/>
            <a:ext cx="14398785" cy="738664"/>
          </a:xfrm>
        </p:spPr>
        <p:txBody>
          <a:bodyPr/>
          <a:lstStyle/>
          <a:p>
            <a:r>
              <a:rPr lang="en-GB" sz="4800" b="1" i="0" dirty="0">
                <a:solidFill>
                  <a:srgbClr val="012858"/>
                </a:solidFill>
                <a:effectLst/>
                <a:latin typeface="Open Sans" panose="020B0606030504020204" pitchFamily="34" charset="0"/>
              </a:rPr>
              <a:t>3. </a:t>
            </a:r>
            <a:r>
              <a:rPr lang="en-US" sz="4800" b="1" i="0" dirty="0">
                <a:solidFill>
                  <a:srgbClr val="012858"/>
                </a:solidFill>
                <a:effectLst/>
                <a:latin typeface="Open Sans" panose="020B0606030504020204" pitchFamily="34" charset="0"/>
              </a:rPr>
              <a:t>Contribution to the European Industry</a:t>
            </a:r>
            <a:endParaRPr lang="LID4096" sz="4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D44F6C-E441-E7AB-7AEC-15636BDC17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A5483E-5ADC-FE22-7262-812C10A9774B}"/>
              </a:ext>
            </a:extLst>
          </p:cNvPr>
          <p:cNvSpPr txBox="1"/>
          <p:nvPr/>
        </p:nvSpPr>
        <p:spPr>
          <a:xfrm>
            <a:off x="3441879" y="1956709"/>
            <a:ext cx="1203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i="0" dirty="0">
                <a:solidFill>
                  <a:srgbClr val="002E62"/>
                </a:solidFill>
                <a:effectLst/>
                <a:latin typeface="Open Sans" panose="020B0606030504020204" pitchFamily="34" charset="0"/>
              </a:rPr>
              <a:t>Explain the potential impact of the proposed innovation on the European manufacturing sector and the machine tool industry. (5 points)</a:t>
            </a:r>
            <a:endParaRPr lang="LID4096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24469F-D4F6-83DD-1EF1-1721EFE662F9}"/>
              </a:ext>
            </a:extLst>
          </p:cNvPr>
          <p:cNvSpPr txBox="1"/>
          <p:nvPr/>
        </p:nvSpPr>
        <p:spPr>
          <a:xfrm>
            <a:off x="5943600" y="1433489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i="1" dirty="0">
                <a:solidFill>
                  <a:schemeClr val="accent1">
                    <a:lumMod val="75000"/>
                  </a:schemeClr>
                </a:solidFill>
              </a:rPr>
              <a:t>1 slide</a:t>
            </a:r>
            <a:endParaRPr lang="LID4096" sz="28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537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A3ADA-99A7-DA49-0D54-EE4B0EDC8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0" y="1072371"/>
            <a:ext cx="14398785" cy="615553"/>
          </a:xfrm>
        </p:spPr>
        <p:txBody>
          <a:bodyPr/>
          <a:lstStyle/>
          <a:p>
            <a:r>
              <a:rPr lang="en-GB" sz="4000" dirty="0">
                <a:solidFill>
                  <a:srgbClr val="012858"/>
                </a:solidFill>
                <a:latin typeface="Open Sans" panose="020B0606030504020204" pitchFamily="34" charset="0"/>
              </a:rPr>
              <a:t>4</a:t>
            </a:r>
            <a:r>
              <a:rPr lang="en-GB" sz="4000" b="1" i="0" dirty="0">
                <a:solidFill>
                  <a:srgbClr val="012858"/>
                </a:solidFill>
                <a:effectLst/>
                <a:latin typeface="Open Sans" panose="020B0606030504020204" pitchFamily="34" charset="0"/>
              </a:rPr>
              <a:t>.</a:t>
            </a:r>
            <a:r>
              <a:rPr lang="en-US" sz="4000" b="1" i="0" dirty="0">
                <a:solidFill>
                  <a:srgbClr val="012858"/>
                </a:solidFill>
                <a:effectLst/>
                <a:latin typeface="Open Sans" panose="020B0606030504020204" pitchFamily="34" charset="0"/>
              </a:rPr>
              <a:t>Environmental </a:t>
            </a:r>
            <a:r>
              <a:rPr lang="en-US" sz="4000" dirty="0">
                <a:solidFill>
                  <a:srgbClr val="012858"/>
                </a:solidFill>
                <a:latin typeface="Open Sans" panose="020B0606030504020204" pitchFamily="34" charset="0"/>
              </a:rPr>
              <a:t>I</a:t>
            </a:r>
            <a:r>
              <a:rPr lang="en-US" sz="4000" b="1" i="0" dirty="0">
                <a:solidFill>
                  <a:srgbClr val="012858"/>
                </a:solidFill>
                <a:effectLst/>
                <a:latin typeface="Open Sans" panose="020B0606030504020204" pitchFamily="34" charset="0"/>
              </a:rPr>
              <a:t>mpact:</a:t>
            </a:r>
            <a:endParaRPr lang="LID4096" sz="4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D44F6C-E441-E7AB-7AEC-15636BDC17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A5483E-5ADC-FE22-7262-812C10A9774B}"/>
              </a:ext>
            </a:extLst>
          </p:cNvPr>
          <p:cNvSpPr txBox="1"/>
          <p:nvPr/>
        </p:nvSpPr>
        <p:spPr>
          <a:xfrm>
            <a:off x="3441879" y="1958714"/>
            <a:ext cx="1203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i="0" dirty="0">
                <a:solidFill>
                  <a:srgbClr val="002E62"/>
                </a:solidFill>
                <a:effectLst/>
                <a:latin typeface="Open Sans" panose="020B0606030504020204" pitchFamily="34" charset="0"/>
              </a:rPr>
              <a:t>Outline the key impacts of the entire innovation project lifecycle in terms of long-term success and contribution to a sustainable future.  (10 points)</a:t>
            </a:r>
            <a:endParaRPr lang="LID4096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46ECC4-47D8-5723-5326-705F8ECCD1C7}"/>
              </a:ext>
            </a:extLst>
          </p:cNvPr>
          <p:cNvSpPr txBox="1"/>
          <p:nvPr/>
        </p:nvSpPr>
        <p:spPr>
          <a:xfrm>
            <a:off x="6261279" y="1436020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i="1" dirty="0">
                <a:solidFill>
                  <a:schemeClr val="accent1">
                    <a:lumMod val="75000"/>
                  </a:schemeClr>
                </a:solidFill>
              </a:rPr>
              <a:t>Up to 2 slides</a:t>
            </a:r>
            <a:endParaRPr lang="LID4096" sz="28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036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A3ADA-99A7-DA49-0D54-EE4B0EDC8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2285" y="3789283"/>
            <a:ext cx="14398785" cy="1354217"/>
          </a:xfrm>
        </p:spPr>
        <p:txBody>
          <a:bodyPr/>
          <a:lstStyle/>
          <a:p>
            <a:r>
              <a:rPr lang="fr-BE" sz="4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Congratulations! You </a:t>
            </a:r>
            <a:r>
              <a:rPr lang="fr-BE" sz="4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completed</a:t>
            </a:r>
            <a:r>
              <a:rPr lang="fr-BE" sz="4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BE" sz="4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step</a:t>
            </a:r>
            <a:r>
              <a:rPr lang="fr-BE" sz="4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1 of </a:t>
            </a:r>
            <a:r>
              <a:rPr lang="fr-BE" sz="4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your</a:t>
            </a:r>
            <a:r>
              <a:rPr lang="fr-BE" sz="4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application.</a:t>
            </a:r>
            <a:endParaRPr lang="LID4096" sz="4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A5483E-5ADC-FE22-7262-812C10A9774B}"/>
              </a:ext>
            </a:extLst>
          </p:cNvPr>
          <p:cNvSpPr txBox="1"/>
          <p:nvPr/>
        </p:nvSpPr>
        <p:spPr>
          <a:xfrm>
            <a:off x="3306753" y="5390257"/>
            <a:ext cx="126620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0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Now</a:t>
            </a:r>
            <a:r>
              <a:rPr lang="fr-BE" sz="20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BE" sz="20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save</a:t>
            </a:r>
            <a:r>
              <a:rPr lang="fr-BE" sz="20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BE" sz="20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this</a:t>
            </a:r>
            <a:r>
              <a:rPr lang="fr-BE" sz="20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document in </a:t>
            </a:r>
            <a:r>
              <a:rPr lang="fr-BE" sz="20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pdf</a:t>
            </a:r>
            <a:r>
              <a:rPr lang="fr-BE" sz="20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format and </a:t>
            </a:r>
            <a:r>
              <a:rPr lang="fr-BE" sz="20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upload</a:t>
            </a:r>
            <a:r>
              <a:rPr lang="fr-BE" sz="20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BE" sz="20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</a:t>
            </a:r>
            <a:r>
              <a:rPr lang="fr-BE" sz="20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the application </a:t>
            </a:r>
            <a:r>
              <a:rPr lang="fr-BE" sz="20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form</a:t>
            </a:r>
            <a:r>
              <a:rPr lang="fr-BE" sz="20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</a:t>
            </a:r>
            <a:r>
              <a:rPr lang="fr-BE" sz="20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step</a:t>
            </a:r>
            <a:r>
              <a:rPr lang="fr-BE" sz="20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2). T</a:t>
            </a:r>
            <a:r>
              <a:rPr lang="en-US" sz="2000" b="0" i="0" dirty="0">
                <a:solidFill>
                  <a:srgbClr val="00206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 applications will be evaluated by the jury, which will award a score based on 4 criteria out of a maximum </a:t>
            </a:r>
            <a:r>
              <a:rPr lang="en-US" sz="2000" b="0" i="0">
                <a:solidFill>
                  <a:srgbClr val="00206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 30 </a:t>
            </a:r>
            <a:r>
              <a:rPr lang="en-US" sz="2000" b="0" i="0" dirty="0">
                <a:solidFill>
                  <a:srgbClr val="00206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points.</a:t>
            </a:r>
            <a:r>
              <a:rPr lang="fr-BE" sz="20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endParaRPr lang="LID4096" sz="200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606A1EA-1720-1DF1-47E0-C290B40AC75C}"/>
              </a:ext>
            </a:extLst>
          </p:cNvPr>
          <p:cNvSpPr/>
          <p:nvPr/>
        </p:nvSpPr>
        <p:spPr>
          <a:xfrm>
            <a:off x="2438400" y="2857500"/>
            <a:ext cx="14398785" cy="37338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807848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BC5FC-767C-ED4D-87C4-8F48B981A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6831" y="2933700"/>
            <a:ext cx="5474338" cy="830997"/>
          </a:xfrm>
        </p:spPr>
        <p:txBody>
          <a:bodyPr/>
          <a:lstStyle/>
          <a:p>
            <a:r>
              <a:rPr lang="fr-B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Contact Us</a:t>
            </a:r>
            <a:endParaRPr lang="LID4096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597010-05DA-AC33-4BCA-937EEB2484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05601" y="4918662"/>
            <a:ext cx="15265759" cy="1354217"/>
          </a:xfrm>
        </p:spPr>
        <p:txBody>
          <a:bodyPr/>
          <a:lstStyle/>
          <a:p>
            <a:endParaRPr lang="fr-BE" sz="3200" dirty="0"/>
          </a:p>
          <a:p>
            <a:r>
              <a:rPr lang="fr-BE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vincenzo.belletti@cecimo.eu</a:t>
            </a:r>
            <a:r>
              <a:rPr lang="fr-BE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endParaRPr lang="LID4096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4DEE6E20-27B3-00D6-1C23-22DC237569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332" y="5408398"/>
            <a:ext cx="381000" cy="381000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168381F7-9D8B-E947-DD39-4D7EEF0531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332" y="6124736"/>
            <a:ext cx="381000" cy="381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5EE182D-4C99-5510-0565-4E59259A8B0F}"/>
              </a:ext>
            </a:extLst>
          </p:cNvPr>
          <p:cNvSpPr txBox="1"/>
          <p:nvPr/>
        </p:nvSpPr>
        <p:spPr>
          <a:xfrm>
            <a:off x="2209801" y="3861671"/>
            <a:ext cx="13411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BE" sz="28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</a:t>
            </a:r>
            <a:r>
              <a:rPr lang="fr-BE" sz="28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</a:t>
            </a:r>
            <a:r>
              <a:rPr lang="fr-BE" sz="28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BE" sz="28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need</a:t>
            </a:r>
            <a:r>
              <a:rPr lang="fr-BE" sz="28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BE" sz="28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additional</a:t>
            </a:r>
            <a:r>
              <a:rPr lang="fr-BE" sz="28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information, </a:t>
            </a:r>
            <a:r>
              <a:rPr lang="fr-BE" sz="28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please</a:t>
            </a:r>
            <a:r>
              <a:rPr lang="fr-BE" sz="28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BE" sz="28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don’t</a:t>
            </a:r>
            <a:r>
              <a:rPr lang="fr-BE" sz="28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BE" sz="28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hesitate</a:t>
            </a:r>
            <a:r>
              <a:rPr lang="fr-BE" sz="28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 contact us:</a:t>
            </a:r>
          </a:p>
        </p:txBody>
      </p:sp>
      <p:pic>
        <p:nvPicPr>
          <p:cNvPr id="11" name="Picture 10" descr="A picture containing icon&#10;&#10;Description automatically generated">
            <a:extLst>
              <a:ext uri="{FF2B5EF4-FFF2-40B4-BE49-F238E27FC236}">
                <a16:creationId xmlns:a16="http://schemas.microsoft.com/office/drawing/2014/main" id="{58C83B39-2E8B-A2AA-71E6-7A262EB641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079" y="6733588"/>
            <a:ext cx="489193" cy="48919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1912854-E06F-3E39-42C8-299D02D9932C}"/>
              </a:ext>
            </a:extLst>
          </p:cNvPr>
          <p:cNvSpPr txBox="1"/>
          <p:nvPr/>
        </p:nvSpPr>
        <p:spPr>
          <a:xfrm>
            <a:off x="6614585" y="6019971"/>
            <a:ext cx="7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6"/>
              </a:rPr>
              <a:t>damir.glas@cecimo.eu</a:t>
            </a:r>
            <a:r>
              <a:rPr lang="fr-BE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LID4096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88DE90-A616-25E4-1288-0B6384E5356B}"/>
              </a:ext>
            </a:extLst>
          </p:cNvPr>
          <p:cNvSpPr txBox="1"/>
          <p:nvPr/>
        </p:nvSpPr>
        <p:spPr>
          <a:xfrm>
            <a:off x="6610272" y="6721448"/>
            <a:ext cx="762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7"/>
              </a:rPr>
              <a:t>www.cecimo.eu</a:t>
            </a:r>
            <a:endParaRPr lang="fr-BE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LID4096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5" name="Picture 14" descr="Background pattern&#10;&#10;Description automatically generated">
            <a:extLst>
              <a:ext uri="{FF2B5EF4-FFF2-40B4-BE49-F238E27FC236}">
                <a16:creationId xmlns:a16="http://schemas.microsoft.com/office/drawing/2014/main" id="{FB869F70-94E2-F946-9E30-A9096D9AB30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8039100"/>
            <a:ext cx="1132855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4961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3365D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4714</TotalTime>
  <Words>261</Words>
  <Application>Microsoft Office PowerPoint</Application>
  <PresentationFormat>Custom</PresentationFormat>
  <Paragraphs>22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Calibri</vt:lpstr>
      <vt:lpstr>Niramit Bold</vt:lpstr>
      <vt:lpstr>Open Sans</vt:lpstr>
      <vt:lpstr>Open Sans</vt:lpstr>
      <vt:lpstr>Trebuchet MS</vt:lpstr>
      <vt:lpstr>Office Theme</vt:lpstr>
      <vt:lpstr>PowerPoint Presentation</vt:lpstr>
      <vt:lpstr>1.Project Specifications</vt:lpstr>
      <vt:lpstr>2.Uniqueness of proposal</vt:lpstr>
      <vt:lpstr>3. Contribution to the European Industry</vt:lpstr>
      <vt:lpstr>4.Environmental Impact:</vt:lpstr>
      <vt:lpstr>Congratulations! You completed step 1 of your application.</vt:lpstr>
      <vt:lpstr>Contact 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 a heading</dc:title>
  <dc:creator>diana</dc:creator>
  <cp:keywords>DAEbpwZY3R8,BAEabfc9FHg</cp:keywords>
  <cp:lastModifiedBy>CECIMO Diana Anichitoaei</cp:lastModifiedBy>
  <cp:revision>18</cp:revision>
  <dcterms:created xsi:type="dcterms:W3CDTF">2021-10-26T12:39:53Z</dcterms:created>
  <dcterms:modified xsi:type="dcterms:W3CDTF">2025-01-02T15:35:15Z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2021-10-26T00:00:00Z</vt:filetime>
  </property>
  <property fmtid="{D5CDD505-2E9C-101B-9397-08002B2CF9AE}" pid="3" name="Creator">
    <vt:lpwstr>Canva</vt:lpwstr>
  </property>
  <property fmtid="{D5CDD505-2E9C-101B-9397-08002B2CF9AE}" pid="4" name="LastSaved">
    <vt:filetime>2021-10-26T00:00:00Z</vt:filetime>
  </property>
</Properties>
</file>